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420" r:id="rId3"/>
    <p:sldId id="418" r:id="rId4"/>
    <p:sldId id="468" r:id="rId5"/>
    <p:sldId id="470" r:id="rId6"/>
    <p:sldId id="427" r:id="rId7"/>
    <p:sldId id="473" r:id="rId8"/>
    <p:sldId id="474" r:id="rId9"/>
    <p:sldId id="267" r:id="rId10"/>
    <p:sldId id="431" r:id="rId11"/>
    <p:sldId id="477" r:id="rId12"/>
    <p:sldId id="478" r:id="rId13"/>
    <p:sldId id="444" r:id="rId14"/>
    <p:sldId id="481" r:id="rId15"/>
    <p:sldId id="445" r:id="rId16"/>
    <p:sldId id="446" r:id="rId17"/>
    <p:sldId id="485" r:id="rId18"/>
    <p:sldId id="447" r:id="rId19"/>
    <p:sldId id="482" r:id="rId20"/>
    <p:sldId id="453" r:id="rId21"/>
    <p:sldId id="454" r:id="rId22"/>
    <p:sldId id="455" r:id="rId23"/>
    <p:sldId id="457" r:id="rId24"/>
    <p:sldId id="458" r:id="rId25"/>
    <p:sldId id="484" r:id="rId26"/>
    <p:sldId id="466" r:id="rId27"/>
    <p:sldId id="462" r:id="rId28"/>
    <p:sldId id="463" r:id="rId29"/>
    <p:sldId id="449" r:id="rId30"/>
    <p:sldId id="450" r:id="rId31"/>
    <p:sldId id="48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6BB6E47-8053-5F80-22AF-3FC14D7B1D52}" name="Tian, Yuan" initials="YT" userId="S::tian211@purdue.edu::33df5e56-96da-4b53-9cb1-53484c266481" providerId="AD"/>
  <p188:author id="{85D820D6-F93A-66BB-2D2A-129375CE54D8}" name="Zhang, Tianyi" initials="" userId="S::tianyi@purdue.edu::1505c7ba-f551-48a5-bf9c-705ab583a01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949"/>
    <a:srgbClr val="3F3F3F"/>
    <a:srgbClr val="5C5C5C"/>
    <a:srgbClr val="FFF2CC"/>
    <a:srgbClr val="3B495B"/>
    <a:srgbClr val="50637C"/>
    <a:srgbClr val="6C91C2"/>
    <a:srgbClr val="FFFAEB"/>
    <a:srgbClr val="FFF8E5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3" autoAdjust="0"/>
    <p:restoredTop sz="59760" autoAdjust="0"/>
  </p:normalViewPr>
  <p:slideViewPr>
    <p:cSldViewPr snapToGrid="0">
      <p:cViewPr varScale="1">
        <p:scale>
          <a:sx n="98" d="100"/>
          <a:sy n="98" d="100"/>
        </p:scale>
        <p:origin x="228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1307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CCC239-A507-4CAF-8431-E6C6665C508A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96F93-4F31-4A94-A4F5-BC59CCC30D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57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F0669-8207-14FD-75EF-2535C9D8D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AF503-21E5-2D44-ECD1-245845775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3E7C7-8B24-5EDA-8404-083D8EED38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F6C43D-EAB6-B9F2-1836-467AEF8058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20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3A0982-8510-839A-0B24-8F493310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B35A05-6F6B-160E-05F1-0FE96AE0A5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6DFE1-1F4D-3880-A887-19D2B4A852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168D0-A515-4A11-0A10-715FEBD06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507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FAA31-B64D-6045-0382-9C6C2846F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751729-AFB8-2CD3-CFDA-D3FCCAC931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6D409F-03F4-C46E-9C9D-292223FBB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D687E-2B44-0F41-6819-E287D39D8A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43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2090C-DCC2-04DE-2160-5E7D4C8D3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20CA8A-A6B1-095C-AA5B-FCCD1A90D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C4506D-F8EE-28A3-3DDA-C95316091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D08C3-F7AE-EB30-17A5-46967906C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192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8B1D1-33AA-C72D-ED6A-97D8CDBEB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F671B-EC6F-A1E1-8F25-11DA24039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1C9350-A337-C6BE-4370-C52E8D1AF5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64AE7E-7FAC-E6C4-A607-28930CE581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737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FE558-F29D-2118-03B1-E24B04C1C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89EFBB-7342-1158-ACB1-F4888E0AF6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7372C-2892-E0D4-1381-B76936EC6D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9E07DC-016A-FC73-F0E3-D067AB3D48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043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B287C-3A78-6B8B-6A12-CF2039208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2225B5-AD40-3748-35B3-7B8B034CC4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2255F-7576-E526-419A-35E126E6E0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885D7-37B1-A402-ACA3-FAA6BFBED4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4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A7A1-E34F-9330-703B-564E10E36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96223A-7BBE-12D0-BA59-62BE238C6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D26D97-C17B-0110-2518-46728544D7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F86D7-D54B-F338-EE64-532E419670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07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5E06D-F604-DFF3-59A4-4C3FB028B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817CB5-3E8E-1296-38C5-CE642DC6C3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18A8D0-8F3A-3CDC-B15A-32F8AA1F3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744C79-1420-875F-3CCC-187271F5B9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4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>
          <a:extLst>
            <a:ext uri="{FF2B5EF4-FFF2-40B4-BE49-F238E27FC236}">
              <a16:creationId xmlns:a16="http://schemas.microsoft.com/office/drawing/2014/main" id="{0C8AED65-AF6B-986E-755E-A8C65B566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ffea7c0f4e_1_132:notes">
            <a:extLst>
              <a:ext uri="{FF2B5EF4-FFF2-40B4-BE49-F238E27FC236}">
                <a16:creationId xmlns:a16="http://schemas.microsoft.com/office/drawing/2014/main" id="{295A73A6-E0FB-5CE9-2BF4-B992C0884F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ffea7c0f4e_1_132:notes">
            <a:extLst>
              <a:ext uri="{FF2B5EF4-FFF2-40B4-BE49-F238E27FC236}">
                <a16:creationId xmlns:a16="http://schemas.microsoft.com/office/drawing/2014/main" id="{6138FF98-E364-6FFA-67BA-08915FEDA63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1" indent="0">
              <a:buFont typeface="Wingdings" panose="05000000000000000000" pitchFamily="2" charset="2"/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663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8AD0B-D078-F59B-72E3-A36DCFB1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45CE28-8515-B47A-0F6F-FC40003602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FE1BA-B650-7A52-EA93-43CD76153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074C5B-6B05-2ABC-ED25-896DCFA40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729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38B07-B46F-7FB8-A419-1332D6C21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128FDF-605A-DAC2-1263-1BE39C152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74E731-D3EE-1F34-DD0D-06F3704BCB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F9097D-5980-C497-F05A-72EAEA40FB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57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4B809-49A2-DB8E-B208-ACC0CF6FC0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D2CF2F-4FCB-0DFD-0453-4355822940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45B34-2FDA-F124-4534-B6650ADF7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11A19-1B00-20A7-81B9-67B9B985B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048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91EE8-DBDD-A98D-B3F2-D40EB90B2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2E7ACB-54FB-8C36-08BA-E941892D41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728081-490F-5EE4-6E38-C6E0DA007A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9F1D4-95C8-265F-EF3B-E450D5A930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80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9BBAE-9E95-5509-6DFA-535D2BE9AF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9AF0F-2D88-AF09-9FCD-DC147E64D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18D558-37AE-BE43-8C3E-A473990D5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D95E8-9958-6AE0-875E-C314EFE4B8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17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2064B-6C34-B177-E8BC-15597AA36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DE5A1A-1EB3-E645-D218-6929BFEF8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450E1-6DBA-0BAE-5513-2211A1062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38875-D2B1-9FC9-E11D-C270185F0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841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>
          <a:extLst>
            <a:ext uri="{FF2B5EF4-FFF2-40B4-BE49-F238E27FC236}">
              <a16:creationId xmlns:a16="http://schemas.microsoft.com/office/drawing/2014/main" id="{68AB4D30-8791-B1A2-DC79-00327E893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ffea7c0f4e_1_132:notes">
            <a:extLst>
              <a:ext uri="{FF2B5EF4-FFF2-40B4-BE49-F238E27FC236}">
                <a16:creationId xmlns:a16="http://schemas.microsoft.com/office/drawing/2014/main" id="{460C5224-4962-F03D-EA15-C7668FEE56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ffea7c0f4e_1_132:notes">
            <a:extLst>
              <a:ext uri="{FF2B5EF4-FFF2-40B4-BE49-F238E27FC236}">
                <a16:creationId xmlns:a16="http://schemas.microsoft.com/office/drawing/2014/main" id="{30B64F50-E0B2-9508-206F-DBB9401C67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endParaRPr lang="en-US" sz="1600" b="0" i="0" u="none" strike="noStrike" baseline="0" dirty="0">
              <a:latin typeface="LinLibertineT"/>
            </a:endParaRPr>
          </a:p>
        </p:txBody>
      </p:sp>
    </p:spTree>
    <p:extLst>
      <p:ext uri="{BB962C8B-B14F-4D97-AF65-F5344CB8AC3E}">
        <p14:creationId xmlns:p14="http://schemas.microsoft.com/office/powerpoint/2010/main" val="27451988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A3BBB-579A-FE08-2A07-39011FC69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A33B87-DBEA-3363-60A6-5DAF8B924C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9FC7A-DC9E-E5BB-4A09-C622F7AD82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F1205-B2AD-9004-EF86-29AB1ACB1A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872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8EBFB-F18C-6E81-87A2-10B85345D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078E18-A828-F4BC-C67C-FFBEAB3BFB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5093C6-0991-2C0D-C46F-B2F1DD92F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D98038-15F2-217D-4D80-5D849B3586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827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CDCB6D-AA28-349E-3DAD-6E2DDC545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5E5059-D520-C964-7BED-423A218720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861120-D6C7-E8B4-70C3-55E0E562EF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681FD-ACF0-4CA4-EDE4-5715D4B3F8C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141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5B7D4-2CF4-03EF-9EC1-BE4C09C55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D7BD7-E276-E9AB-F0D2-7D88784D45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1CF784-96CF-3550-8D6E-0B853F22F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5C306-08D4-25FE-B4CB-3CC460030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4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621AD-289F-8A3D-CF28-F3FC26523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607624-4074-D59F-6A74-E031ACD3E9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920300-6A4A-FF78-FD2F-EF343B8C3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FF62-EDA8-EB5F-A92E-CDF59C028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043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F1D80-ADCD-5901-C056-593BA5CEE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F98C97-8D11-534B-E325-3FBC16420F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B2519-C34D-DE13-0DF0-8FF07B9C2A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CD08D-F15C-EAA9-78F0-E150743DD9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73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67F06-AB7B-AD3D-487D-EFA5FB6B8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F169C7-AB9E-A897-2099-7FC9055471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4CC9FB-E9F9-903E-007A-89A31B4BF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7B008-FC0B-D508-A29E-4BC8A3BBD3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269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DC93A-BC52-4E35-96E0-53DC3226A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54886E-B271-2313-23A6-B8AE29403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F60ECE-74BE-262E-60E5-868F164B16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64AB36-AF47-0EF0-E1AE-6395C8829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28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072EB9-27BC-EB01-7C95-FFDC7B9AD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124F0F-8CD6-2BEE-C42A-B246833BA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2A9E7-F59F-F065-1B15-AFDB20CD8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0FBF5-1ECA-77BE-A2B2-2F3ED9164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84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AEEC2-0A9E-2AF2-D7D3-ED41EDA24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85DBD2-78F2-C68C-2B09-6F7DA3AE9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B0D74C6-502C-6000-01CC-9607C951C5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74E62-CE5A-AC98-299F-8318F9BA6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344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69168-D4F8-352B-4E0D-FCFDD6D7C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8FE72-F223-766F-3571-E9D955B2E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F85955-235E-648A-BDB4-248B93BBB2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A15FA-9952-C3FF-5912-9320E27021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280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33D463-D037-797A-EE15-37CEA2CE8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573440-316B-9ECC-563D-DAC9F2E68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E8842-368C-6652-F217-FC8E8FDFA9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1F1B35-C3AD-1411-A1AD-FD19101F72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796F93-4F31-4A94-A4F5-BC59CCC30D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387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fc2e630a2a_0_3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fc2e630a2a_0_3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D3405-C895-2BB5-C886-DB3B5F0B1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B5A7B5-2721-8938-E48D-4FA0E5F6FD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43DF5-13C3-A14B-C91E-370FD0C5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A32D-AAC5-4D87-AA48-E6FA44658BB8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FCE6C-E7EB-55ED-8E1A-957341BE3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04F9A8-E036-25AE-36A4-6117E2A31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0950" y="640019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B10C45-F7C9-4F94-B696-5EFEE3D50B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415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2D0E7-34E0-A56A-7973-1DFD60D35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A6715-F402-7327-55E6-443A674AB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79E40-D2AE-71B7-6923-39938B237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1CF56-C44B-45D7-9962-1975F7865A3F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BEB13-2F6E-1E0E-C69D-BB3618442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93CDEE-F2A5-CE21-A8A0-8E4EC956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63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32C4C2D-7347-F6FE-0529-D94F08AB22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D7733-B572-049F-BAFD-0F79C69C7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594CCA-89B5-9984-9777-7A2638812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41B7E-C431-46E4-9E2E-2462224E4AA4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4D123-6DC8-8A78-2DD1-B0A24810E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5997BD5-18BE-D1D4-11A7-C7D496946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2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78948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E5E07-FA81-1DED-7402-6574EA4D7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F71C39-F40F-54DF-ABC1-B6F5D87F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00CA5-BBF8-D631-CEF6-DBA67FCB8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60E7E-ECBC-441E-A531-940C16B17ACF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5CBA-EE20-A093-D393-EFDAC9D20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DA2ADEF-167E-0419-0809-9FEDE4C4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1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E8823-1D49-3EE5-B7E0-3EBEA434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FA324-E28C-1A51-5066-75059999BA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B201B1-A93E-634C-0B6E-48A9DFCD3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150D-3425-41D1-A52C-EB588C454F22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FF05-B71D-7AD1-E38E-19CD6C9B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0734B-DC05-02D1-FB79-0ABC3740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68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AFAA-28FD-579A-8B12-8333D7AD0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7F9B0-7309-E96F-3750-D669AF8A78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17A82-7BC5-A5E5-1E1C-C201B2D13C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2CF17-0BC7-175D-3410-2ABE014DE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C389D-56E4-49B5-AD56-A3EF525C787E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A16FA-8535-8891-C52A-947D63AD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648BFA7-E0D1-A2B2-E96F-243552C36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95173-280A-00C1-C5E6-3BCDA5A90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2EBE0-753B-190D-672C-6D899B1487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D39CC9-4A9B-4B9D-D371-85FD67920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CD90FC-0D2D-81DE-F95B-AED13EF42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8BE458-6309-4F5A-D388-3B6188C54C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21777E-CBFA-D3BE-44F6-6889B90F0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D6F2D-845E-4E17-90C6-67E30A2B8ACA}" type="datetime1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D22B98-2C3A-E53A-6E6E-91108F703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E237C18-A1CE-03B8-B8D9-D2934993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354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C37E1-8583-49AD-5C08-FED6AFACB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1BE192-4164-6D07-257F-D8025A5A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3C481-A439-47D2-A8B2-3F0A221F8F16}" type="datetime1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50DBC3-78EE-8C83-C0A9-7A90FDD08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F47A7-196B-9C9F-BF10-A474A8848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668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BEE9E6-B4F5-3945-3F23-57FFF14D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562B3-C210-481E-84E5-4C7F1BCBB8FC}" type="datetime1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969A0F-EC45-17D6-A9FD-39AD501B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CBDBB05-5EC7-0877-7455-EAD4DD5CD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960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545C3-D997-736E-7B60-620360CB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8804F-1DDD-5D65-0D1D-8F2A1F053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133993-A04D-72FD-E6D2-7CD772890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D8412-3066-1D50-2638-285A6B937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7A79-E26A-4620-9ABA-D7AEEA9A82AD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E5ADC3-FC18-AEAF-38D5-2537C6F7A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BBADB9D-2B50-D2BF-0C98-6DC96DC76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082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8441E-253C-4C9C-50B4-3512BCB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BDF199-46A4-EA56-EEF9-BBA0D41221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AA516B-534D-C715-40CA-470C6D90A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A99D79-D756-B3F4-2B7E-38A7AD302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07780B-FD4D-48A9-B122-D74A254611CA}" type="datetime1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4CAE6-1A77-6BBF-7A61-E9F0408AD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868D263-C248-CAE4-A1BB-3033F309F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3373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B10C45-F7C9-4F94-B696-5EFEE3D50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249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742035-A498-4B84-375A-75B7E56DD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AF926A-36E9-E3A4-FFEC-10AA34C61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E07D2-BFB4-F0F7-362E-3BAAD29DF4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38246F-24DF-497D-9DF4-A46E83028796}" type="datetime1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9155C-1947-210F-B66D-536355ED5E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2A49B-D1E6-56D3-9E9B-E5CA3C42C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558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5B10C45-F7C9-4F94-B696-5EFEE3D50BA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48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gic-YuanTian/SQLuci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176562" y="1783358"/>
            <a:ext cx="11838875" cy="16557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  <a:buSzPts val="990"/>
            </a:pPr>
            <a:r>
              <a:rPr lang="en-US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SQLucid</a:t>
            </a:r>
            <a:r>
              <a:rPr lang="en-US" sz="4000" dirty="0">
                <a:latin typeface="Helvetica" panose="020B0604020202020204" pitchFamily="34" charset="0"/>
                <a:cs typeface="Helvetica" panose="020B0604020202020204" pitchFamily="34" charset="0"/>
              </a:rPr>
              <a:t>: Grounding Natural Language Database Queries with Interactive Explanations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71BBAB9-9363-5D8E-F1A5-DC9621489272}"/>
              </a:ext>
            </a:extLst>
          </p:cNvPr>
          <p:cNvGrpSpPr/>
          <p:nvPr/>
        </p:nvGrpSpPr>
        <p:grpSpPr>
          <a:xfrm>
            <a:off x="1786724" y="4042473"/>
            <a:ext cx="8618551" cy="2074801"/>
            <a:chOff x="1569705" y="3794285"/>
            <a:chExt cx="8618551" cy="2074801"/>
          </a:xfrm>
        </p:grpSpPr>
        <p:sp>
          <p:nvSpPr>
            <p:cNvPr id="5" name="Google Shape;55;p13">
              <a:extLst>
                <a:ext uri="{FF2B5EF4-FFF2-40B4-BE49-F238E27FC236}">
                  <a16:creationId xmlns:a16="http://schemas.microsoft.com/office/drawing/2014/main" id="{DA4D6418-7725-A74E-AA4A-E995432E1AB2}"/>
                </a:ext>
              </a:extLst>
            </p:cNvPr>
            <p:cNvSpPr txBox="1">
              <a:spLocks/>
            </p:cNvSpPr>
            <p:nvPr/>
          </p:nvSpPr>
          <p:spPr>
            <a:xfrm>
              <a:off x="1913027" y="3794285"/>
              <a:ext cx="3053597" cy="1197345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sz="2800" b="1" dirty="0">
                  <a:latin typeface="Helvetica" panose="020B0604020202020204" pitchFamily="34" charset="0"/>
                  <a:cs typeface="Helvetica" panose="020B0604020202020204" pitchFamily="34" charset="0"/>
                </a:rPr>
                <a:t>Yuan Tian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Purdue</a:t>
              </a:r>
              <a:r>
                <a:rPr lang="zh-CN" alt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</a:t>
              </a:r>
              <a:endParaRPr lang="en-US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  <p:sp>
          <p:nvSpPr>
            <p:cNvPr id="8" name="Google Shape;55;p13">
              <a:extLst>
                <a:ext uri="{FF2B5EF4-FFF2-40B4-BE49-F238E27FC236}">
                  <a16:creationId xmlns:a16="http://schemas.microsoft.com/office/drawing/2014/main" id="{A7426645-8A2C-5B4E-97C3-8B0FBD723E42}"/>
                </a:ext>
              </a:extLst>
            </p:cNvPr>
            <p:cNvSpPr txBox="1">
              <a:spLocks/>
            </p:cNvSpPr>
            <p:nvPr/>
          </p:nvSpPr>
          <p:spPr>
            <a:xfrm>
              <a:off x="1569705" y="4864109"/>
              <a:ext cx="3740243" cy="1004977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Toby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Jia-Jun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Li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 of Notre Dame</a:t>
              </a:r>
            </a:p>
          </p:txBody>
        </p:sp>
        <p:sp>
          <p:nvSpPr>
            <p:cNvPr id="9" name="Google Shape;55;p13">
              <a:extLst>
                <a:ext uri="{FF2B5EF4-FFF2-40B4-BE49-F238E27FC236}">
                  <a16:creationId xmlns:a16="http://schemas.microsoft.com/office/drawing/2014/main" id="{F8733BAD-E055-2846-92C4-163897CE12B4}"/>
                </a:ext>
              </a:extLst>
            </p:cNvPr>
            <p:cNvSpPr txBox="1">
              <a:spLocks/>
            </p:cNvSpPr>
            <p:nvPr/>
          </p:nvSpPr>
          <p:spPr>
            <a:xfrm>
              <a:off x="5850130" y="3794285"/>
              <a:ext cx="4338126" cy="79312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Jonathan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K.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Kummerfeld</a:t>
              </a:r>
              <a:br>
                <a:rPr lang="en-US" sz="2800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The University of Sydney</a:t>
              </a:r>
            </a:p>
          </p:txBody>
        </p:sp>
        <p:sp>
          <p:nvSpPr>
            <p:cNvPr id="10" name="Google Shape;55;p13">
              <a:extLst>
                <a:ext uri="{FF2B5EF4-FFF2-40B4-BE49-F238E27FC236}">
                  <a16:creationId xmlns:a16="http://schemas.microsoft.com/office/drawing/2014/main" id="{11BCDE8E-0133-F943-964D-8A247C0F4C5C}"/>
                </a:ext>
              </a:extLst>
            </p:cNvPr>
            <p:cNvSpPr txBox="1">
              <a:spLocks/>
            </p:cNvSpPr>
            <p:nvPr/>
          </p:nvSpPr>
          <p:spPr>
            <a:xfrm>
              <a:off x="6341355" y="4864109"/>
              <a:ext cx="3355676" cy="793123"/>
            </a:xfrm>
            <a:prstGeom prst="rect">
              <a:avLst/>
            </a:prstGeom>
          </p:spPr>
          <p:txBody>
            <a:bodyPr spcFirstLastPara="1" vert="horz" wrap="square" lIns="121900" tIns="121900" rIns="121900" bIns="121900" rtlCol="0" anchor="t" anchorCtr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en-US" altLang="zh-CN" sz="2800" dirty="0" err="1">
                  <a:latin typeface="Helvetica" panose="020B0604020202020204" pitchFamily="34" charset="0"/>
                  <a:cs typeface="Helvetica" panose="020B0604020202020204" pitchFamily="34" charset="0"/>
                </a:rPr>
                <a:t>Tianyi</a:t>
              </a:r>
              <a:r>
                <a:rPr lang="zh-CN" altLang="en-US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sz="2800" dirty="0">
                  <a:latin typeface="Helvetica" panose="020B0604020202020204" pitchFamily="34" charset="0"/>
                  <a:cs typeface="Helvetica" panose="020B0604020202020204" pitchFamily="34" charset="0"/>
                </a:rPr>
                <a:t>Zhang</a:t>
              </a:r>
              <a:br>
                <a:rPr lang="en-US" b="1" dirty="0">
                  <a:solidFill>
                    <a:srgbClr val="717171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</a:br>
              <a:r>
                <a:rPr 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Purdue</a:t>
              </a:r>
              <a:r>
                <a:rPr lang="zh-CN" altLang="en-US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</a:t>
              </a:r>
              <a:r>
                <a:rPr lang="en-US" altLang="zh-CN" i="1" dirty="0">
                  <a:solidFill>
                    <a:schemeClr val="bg1">
                      <a:lumMod val="50000"/>
                    </a:schemeClr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University</a:t>
              </a:r>
              <a:endParaRPr lang="en-US" i="1" dirty="0">
                <a:solidFill>
                  <a:schemeClr val="bg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867A013-6439-763D-0F80-20A708EFA425}"/>
              </a:ext>
            </a:extLst>
          </p:cNvPr>
          <p:cNvGrpSpPr/>
          <p:nvPr/>
        </p:nvGrpSpPr>
        <p:grpSpPr>
          <a:xfrm>
            <a:off x="333249" y="321979"/>
            <a:ext cx="8312836" cy="821021"/>
            <a:chOff x="1241878" y="1063550"/>
            <a:chExt cx="17924841" cy="177035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973482F-7B10-839D-585A-A51F5A0B1A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5125"/>
            <a:stretch/>
          </p:blipFill>
          <p:spPr>
            <a:xfrm>
              <a:off x="1241878" y="1410883"/>
              <a:ext cx="5461071" cy="105373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C068E-7D0B-F494-C001-4B953D2CAC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3388"/>
            <a:stretch/>
          </p:blipFill>
          <p:spPr>
            <a:xfrm>
              <a:off x="7851700" y="1101477"/>
              <a:ext cx="5461072" cy="162168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A7A6BC-28FB-33CC-362F-E9FCD372B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67275" y="1063550"/>
              <a:ext cx="4799444" cy="1770356"/>
            </a:xfrm>
            <a:prstGeom prst="rect">
              <a:avLst/>
            </a:prstGeom>
          </p:spPr>
        </p:pic>
      </p:grpSp>
      <p:pic>
        <p:nvPicPr>
          <p:cNvPr id="1026" name="Picture 2" descr="UIST '24 Home">
            <a:extLst>
              <a:ext uri="{FF2B5EF4-FFF2-40B4-BE49-F238E27FC236}">
                <a16:creationId xmlns:a16="http://schemas.microsoft.com/office/drawing/2014/main" id="{DA6E7CE9-99A7-FCA5-DFF5-5AB776D2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6686" y="-106992"/>
            <a:ext cx="1655763" cy="1655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B7FA6-3A61-932D-8B56-7625665FE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10C45-F7C9-4F94-B696-5EFEE3D50BA3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D41AD-E7E6-F34D-46D5-B12C3D710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14650-9E38-E554-C31A-7AE5FDFC8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Explanation as Common Ground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06F60E-062D-A95D-7A9F-9F2925FC676F}"/>
              </a:ext>
            </a:extLst>
          </p:cNvPr>
          <p:cNvSpPr txBox="1"/>
          <p:nvPr/>
        </p:nvSpPr>
        <p:spPr>
          <a:xfrm>
            <a:off x="4651345" y="5102486"/>
            <a:ext cx="270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71EA080-5BD6-EDF2-0166-5C05B64F5408}"/>
              </a:ext>
            </a:extLst>
          </p:cNvPr>
          <p:cNvGrpSpPr/>
          <p:nvPr/>
        </p:nvGrpSpPr>
        <p:grpSpPr>
          <a:xfrm>
            <a:off x="8073910" y="2818570"/>
            <a:ext cx="1042401" cy="1422124"/>
            <a:chOff x="10075326" y="1924645"/>
            <a:chExt cx="1042401" cy="142212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2B72680-3038-359A-0F04-FFA961D5E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83048" y="1924645"/>
              <a:ext cx="999731" cy="9997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DD18414-2310-C581-2CC9-8ECC7BD63F2F}"/>
                </a:ext>
              </a:extLst>
            </p:cNvPr>
            <p:cNvSpPr txBox="1"/>
            <p:nvPr/>
          </p:nvSpPr>
          <p:spPr>
            <a:xfrm>
              <a:off x="10075326" y="2823549"/>
              <a:ext cx="1042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Agent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2CAA8B4-71DE-E230-5482-994B238F7BA8}"/>
              </a:ext>
            </a:extLst>
          </p:cNvPr>
          <p:cNvGrpSpPr/>
          <p:nvPr/>
        </p:nvGrpSpPr>
        <p:grpSpPr>
          <a:xfrm>
            <a:off x="2588433" y="2629887"/>
            <a:ext cx="1305450" cy="1767122"/>
            <a:chOff x="6038554" y="2119331"/>
            <a:chExt cx="1305450" cy="1767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74AEA-D5A6-B3E5-597B-B0D14B783138}"/>
                </a:ext>
              </a:extLst>
            </p:cNvPr>
            <p:cNvSpPr txBox="1"/>
            <p:nvPr/>
          </p:nvSpPr>
          <p:spPr>
            <a:xfrm>
              <a:off x="6098150" y="3363233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A172FFB-96A3-4DC1-7CF2-D71C3EA3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4F94D92-A7F5-D084-73C5-8CBB4E6BE96F}"/>
              </a:ext>
            </a:extLst>
          </p:cNvPr>
          <p:cNvGrpSpPr/>
          <p:nvPr/>
        </p:nvGrpSpPr>
        <p:grpSpPr>
          <a:xfrm>
            <a:off x="3270956" y="1731595"/>
            <a:ext cx="5310542" cy="3187086"/>
            <a:chOff x="3270956" y="1731595"/>
            <a:chExt cx="5310542" cy="318708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E8F3F03E-5848-C08E-DA5D-0D038D4C7C14}"/>
                </a:ext>
              </a:extLst>
            </p:cNvPr>
            <p:cNvSpPr/>
            <p:nvPr/>
          </p:nvSpPr>
          <p:spPr>
            <a:xfrm>
              <a:off x="4564517" y="2223607"/>
              <a:ext cx="2752925" cy="2695074"/>
            </a:xfrm>
            <a:prstGeom prst="roundRect">
              <a:avLst>
                <a:gd name="adj" fmla="val 6667"/>
              </a:avLst>
            </a:prstGeom>
            <a:solidFill>
              <a:srgbClr val="FFE699">
                <a:alpha val="32941"/>
              </a:srgbClr>
            </a:solidFill>
            <a:ln w="28575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85E83FE-D980-90A6-F856-F98343CFC5B5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H="1">
              <a:off x="3270956" y="4397009"/>
              <a:ext cx="1258119" cy="0"/>
            </a:xfrm>
            <a:prstGeom prst="straightConnector1">
              <a:avLst/>
            </a:prstGeom>
            <a:noFill/>
            <a:ln w="47625" cap="flat" cmpd="sng" algn="ctr">
              <a:solidFill>
                <a:schemeClr val="accent1">
                  <a:shade val="15000"/>
                </a:schemeClr>
              </a:solidFill>
              <a:prstDash val="solid"/>
              <a:round/>
              <a:headEnd type="triangle" w="lg" len="med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DAF589D-B340-668A-B9FC-5CF13C4B0F4D}"/>
                </a:ext>
              </a:extLst>
            </p:cNvPr>
            <p:cNvCxnSpPr>
              <a:cxnSpLocks/>
            </p:cNvCxnSpPr>
            <p:nvPr/>
          </p:nvCxnSpPr>
          <p:spPr>
            <a:xfrm>
              <a:off x="7323770" y="4397009"/>
              <a:ext cx="1257728" cy="0"/>
            </a:xfrm>
            <a:prstGeom prst="straightConnector1">
              <a:avLst/>
            </a:prstGeom>
            <a:noFill/>
            <a:ln w="47625" cap="flat" cmpd="sng" algn="ctr">
              <a:solidFill>
                <a:schemeClr val="accent1">
                  <a:shade val="15000"/>
                </a:schemeClr>
              </a:solidFill>
              <a:prstDash val="solid"/>
              <a:round/>
              <a:headEnd type="triangle" w="lg" len="med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6B3F96D-5AAC-7CBE-4862-A004A2672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6370" y="4223619"/>
              <a:ext cx="492117" cy="49211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570184E-374A-1BBD-06A3-5345120B5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4169" y="4169599"/>
              <a:ext cx="492117" cy="492117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E251E9A-97C3-D89D-DCA1-37B38C11A042}"/>
                </a:ext>
              </a:extLst>
            </p:cNvPr>
            <p:cNvSpPr txBox="1"/>
            <p:nvPr/>
          </p:nvSpPr>
          <p:spPr>
            <a:xfrm>
              <a:off x="4297554" y="1731595"/>
              <a:ext cx="3408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</a:rPr>
                <a:t>What's the lowest flight price?</a:t>
              </a:r>
              <a:endParaRPr lang="en-US" sz="2000" b="1" i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A419672-98F1-7C79-D112-A81C70618F1E}"/>
                </a:ext>
              </a:extLst>
            </p:cNvPr>
            <p:cNvSpPr txBox="1"/>
            <p:nvPr/>
          </p:nvSpPr>
          <p:spPr>
            <a:xfrm>
              <a:off x="4685670" y="2407412"/>
              <a:ext cx="2631772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In table </a:t>
              </a:r>
              <a:r>
                <a:rPr lang="en-US" sz="2400" u="sng" dirty="0">
                  <a:solidFill>
                    <a:schemeClr val="accent1"/>
                  </a:solidFill>
                </a:rPr>
                <a:t>flight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Sort records based on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  <a:r>
                <a:rPr lang="en-US" sz="2400" dirty="0"/>
                <a:t>, get the minimum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/>
                <a:t>Return the </a:t>
              </a:r>
              <a:r>
                <a:rPr lang="en-US" sz="2400" u="sng" dirty="0">
                  <a:solidFill>
                    <a:schemeClr val="accent1"/>
                  </a:solidFill>
                </a:rPr>
                <a:t>price</a:t>
              </a:r>
              <a:r>
                <a:rPr lang="en-US" sz="2400" dirty="0"/>
                <a:t> 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DEC29FC1-55AC-672F-840E-E88CA3A6F0BC}"/>
              </a:ext>
            </a:extLst>
          </p:cNvPr>
          <p:cNvSpPr txBox="1"/>
          <p:nvPr/>
        </p:nvSpPr>
        <p:spPr>
          <a:xfrm>
            <a:off x="1598269" y="5840412"/>
            <a:ext cx="93002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rgbClr val="3B495B"/>
                </a:solidFill>
              </a:rPr>
              <a:t>Human and the agent collaboratively refine the query</a:t>
            </a:r>
          </a:p>
        </p:txBody>
      </p:sp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CE9F831E-9D8D-24E5-C9A3-9C4267E9B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4" y="634803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960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2A368-F55D-2712-2DE1-61141521E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55EE-C01B-FD14-6FAC-65A92A9E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4" y="23376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Helvetica" panose="020B0604020202020204" pitchFamily="34" charset="0"/>
                <a:cs typeface="Helvetica" panose="020B0604020202020204" pitchFamily="34" charset="0"/>
              </a:rPr>
              <a:t>Step-by-step Explanation Generation Rules</a:t>
            </a:r>
          </a:p>
        </p:txBody>
      </p:sp>
      <p:graphicFrame>
        <p:nvGraphicFramePr>
          <p:cNvPr id="6" name="Google Shape;734;p35">
            <a:extLst>
              <a:ext uri="{FF2B5EF4-FFF2-40B4-BE49-F238E27FC236}">
                <a16:creationId xmlns:a16="http://schemas.microsoft.com/office/drawing/2014/main" id="{08AE063D-54C8-CF20-D37A-BEA0C06CD1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549116"/>
              </p:ext>
            </p:extLst>
          </p:nvPr>
        </p:nvGraphicFramePr>
        <p:xfrm>
          <a:off x="7146278" y="1572507"/>
          <a:ext cx="3888866" cy="475055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482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0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13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SQL Element</a:t>
                      </a:r>
                      <a:endParaRPr sz="20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Translation</a:t>
                      </a:r>
                      <a:endParaRPr sz="20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07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SELECT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Retrun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26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FROM</a:t>
                      </a:r>
                      <a:endParaRPr lang="en-US" sz="200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In table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JOIN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A</a:t>
                      </a:r>
                      <a:r>
                        <a:rPr lang="en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nd table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*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all records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0745449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T.col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{col} of {T}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9819105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=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is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955722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!=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is not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459143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&gt;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greater than</a:t>
                      </a: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>
                        <a:alpha val="5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14265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LIKE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in form of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7709920"/>
                  </a:ext>
                </a:extLst>
              </a:tr>
              <a:tr h="40234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…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…</a:t>
                      </a:r>
                      <a:endParaRPr sz="20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7805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94755A1-D07F-888E-8AE6-58C9525C2633}"/>
              </a:ext>
            </a:extLst>
          </p:cNvPr>
          <p:cNvGrpSpPr/>
          <p:nvPr/>
        </p:nvGrpSpPr>
        <p:grpSpPr>
          <a:xfrm>
            <a:off x="1201700" y="1477411"/>
            <a:ext cx="4906495" cy="4970539"/>
            <a:chOff x="-895457" y="3293013"/>
            <a:chExt cx="5159142" cy="52264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776945-FD66-72BC-3B57-7B7A7C156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40901"/>
            <a:stretch/>
          </p:blipFill>
          <p:spPr>
            <a:xfrm>
              <a:off x="-771633" y="3379147"/>
              <a:ext cx="4945922" cy="5010855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0C7574-92CD-B66B-F9D4-0A58D59CFCB6}"/>
                </a:ext>
              </a:extLst>
            </p:cNvPr>
            <p:cNvSpPr/>
            <p:nvPr/>
          </p:nvSpPr>
          <p:spPr>
            <a:xfrm>
              <a:off x="-895457" y="3293013"/>
              <a:ext cx="5159142" cy="5226484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5A587FE-D8CF-58C9-00E5-4FB305101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0556" y="634162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465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13DC6-C935-9779-35D4-C2D384678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29494EF-893E-1AC0-7F49-C470E320F9FD}"/>
              </a:ext>
            </a:extLst>
          </p:cNvPr>
          <p:cNvSpPr/>
          <p:nvPr/>
        </p:nvSpPr>
        <p:spPr>
          <a:xfrm>
            <a:off x="4530650" y="2626066"/>
            <a:ext cx="2752925" cy="2695074"/>
          </a:xfrm>
          <a:prstGeom prst="roundRect">
            <a:avLst>
              <a:gd name="adj" fmla="val 6667"/>
            </a:avLst>
          </a:prstGeom>
          <a:solidFill>
            <a:srgbClr val="FFE699">
              <a:alpha val="32941"/>
            </a:srgb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BC3614-883C-8A5D-15FA-718F902C1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Visual Correspondence via Highlighting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6001A-8E82-5B75-1253-B12A6F5D0466}"/>
              </a:ext>
            </a:extLst>
          </p:cNvPr>
          <p:cNvSpPr txBox="1"/>
          <p:nvPr/>
        </p:nvSpPr>
        <p:spPr>
          <a:xfrm>
            <a:off x="4583156" y="5540978"/>
            <a:ext cx="270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0E10944-B744-EFD7-7E0C-3C9F34EA7417}"/>
              </a:ext>
            </a:extLst>
          </p:cNvPr>
          <p:cNvGrpSpPr/>
          <p:nvPr/>
        </p:nvGrpSpPr>
        <p:grpSpPr>
          <a:xfrm>
            <a:off x="7965616" y="3194834"/>
            <a:ext cx="1042401" cy="1355261"/>
            <a:chOff x="9954050" y="1883117"/>
            <a:chExt cx="1042401" cy="135526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25675EE-548B-F31B-6029-2536750F7B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75384" y="1883117"/>
              <a:ext cx="999731" cy="9997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DEDD8FE-A7D3-5D9B-C2D7-EF6B5AAB56A5}"/>
                </a:ext>
              </a:extLst>
            </p:cNvPr>
            <p:cNvSpPr txBox="1"/>
            <p:nvPr/>
          </p:nvSpPr>
          <p:spPr>
            <a:xfrm>
              <a:off x="9954050" y="2715158"/>
              <a:ext cx="1042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Agent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84AED82-4286-0DBF-0B5B-5660A8C6B5F7}"/>
              </a:ext>
            </a:extLst>
          </p:cNvPr>
          <p:cNvGrpSpPr/>
          <p:nvPr/>
        </p:nvGrpSpPr>
        <p:grpSpPr>
          <a:xfrm>
            <a:off x="2554566" y="3032346"/>
            <a:ext cx="1305450" cy="1767122"/>
            <a:chOff x="6038554" y="2119331"/>
            <a:chExt cx="1305450" cy="1767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9E44AE3-19C6-FE8A-760B-8238A15E8815}"/>
                </a:ext>
              </a:extLst>
            </p:cNvPr>
            <p:cNvSpPr txBox="1"/>
            <p:nvPr/>
          </p:nvSpPr>
          <p:spPr>
            <a:xfrm>
              <a:off x="6098150" y="3363233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E30874-5163-0443-725C-995993516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AF2F716-43E0-DA3A-E469-C0E479DC3858}"/>
              </a:ext>
            </a:extLst>
          </p:cNvPr>
          <p:cNvSpPr txBox="1"/>
          <p:nvPr/>
        </p:nvSpPr>
        <p:spPr>
          <a:xfrm>
            <a:off x="4651803" y="2809871"/>
            <a:ext cx="263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 table </a:t>
            </a:r>
            <a:r>
              <a:rPr lang="en-US" sz="2400" u="sng" dirty="0">
                <a:solidFill>
                  <a:schemeClr val="accent1"/>
                </a:solidFill>
              </a:rPr>
              <a:t>flight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Sort records based on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, get the minimum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Return the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59EE34F-421A-12BD-D6E7-8F751DFAE2FC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3237089" y="4799468"/>
            <a:ext cx="1258119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A5BC28A-8494-A638-0FEB-880B5204C472}"/>
              </a:ext>
            </a:extLst>
          </p:cNvPr>
          <p:cNvCxnSpPr>
            <a:cxnSpLocks/>
          </p:cNvCxnSpPr>
          <p:nvPr/>
        </p:nvCxnSpPr>
        <p:spPr>
          <a:xfrm>
            <a:off x="7289903" y="4799468"/>
            <a:ext cx="1257728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CB893C97-F85D-0063-DEBC-E9F0E6446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503" y="4626078"/>
            <a:ext cx="492117" cy="492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68728E1-81A1-E219-6A8E-7097EFA32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302" y="4572058"/>
            <a:ext cx="492117" cy="4921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E2D29F4-66C9-2F57-F56C-1ED6B704C917}"/>
              </a:ext>
            </a:extLst>
          </p:cNvPr>
          <p:cNvGrpSpPr/>
          <p:nvPr/>
        </p:nvGrpSpPr>
        <p:grpSpPr>
          <a:xfrm>
            <a:off x="6279490" y="1718847"/>
            <a:ext cx="2058166" cy="2484228"/>
            <a:chOff x="6279490" y="1718847"/>
            <a:chExt cx="2058166" cy="248422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2D86D51-AEB2-5AB5-77D0-A68B44B4C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01913" y="3934287"/>
              <a:ext cx="268788" cy="268788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B1344-4BB6-28E0-03F2-714493DCA7C1}"/>
                </a:ext>
              </a:extLst>
            </p:cNvPr>
            <p:cNvGrpSpPr/>
            <p:nvPr/>
          </p:nvGrpSpPr>
          <p:grpSpPr>
            <a:xfrm>
              <a:off x="7499878" y="1718847"/>
              <a:ext cx="837778" cy="1382441"/>
              <a:chOff x="10591081" y="655635"/>
              <a:chExt cx="837778" cy="1382441"/>
            </a:xfrm>
            <a:effectLst>
              <a:glow rad="63500">
                <a:schemeClr val="accent4">
                  <a:satMod val="175000"/>
                  <a:alpha val="40000"/>
                </a:schemeClr>
              </a:glow>
            </a:effectLst>
          </p:grpSpPr>
          <p:graphicFrame>
            <p:nvGraphicFramePr>
              <p:cNvPr id="7" name="Google Shape;734;p35">
                <a:extLst>
                  <a:ext uri="{FF2B5EF4-FFF2-40B4-BE49-F238E27FC236}">
                    <a16:creationId xmlns:a16="http://schemas.microsoft.com/office/drawing/2014/main" id="{26960527-4AB7-64EA-A2AF-6D61C2E4DB1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851357"/>
                  </p:ext>
                </p:extLst>
              </p:nvPr>
            </p:nvGraphicFramePr>
            <p:xfrm>
              <a:off x="10591081" y="655635"/>
              <a:ext cx="837778" cy="133679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83777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4072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Roboto Medium"/>
                              <a:ea typeface="Roboto Medium"/>
                              <a:cs typeface="Roboto Medium"/>
                              <a:sym typeface="Roboto Medium"/>
                            </a:rPr>
                            <a:t>price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endParaRP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699CB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22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6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300</a:t>
                          </a: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54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</a:rPr>
                            <a:t>200</a:t>
                          </a: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226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500</a:t>
                          </a:r>
                          <a:endParaRPr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endParaRP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sp>
            <p:nvSpPr>
              <p:cNvPr id="8" name="Google Shape;1030;p47">
                <a:extLst>
                  <a:ext uri="{FF2B5EF4-FFF2-40B4-BE49-F238E27FC236}">
                    <a16:creationId xmlns:a16="http://schemas.microsoft.com/office/drawing/2014/main" id="{C0AB69B9-27FE-F992-C789-C093EA68E245}"/>
                  </a:ext>
                </a:extLst>
              </p:cNvPr>
              <p:cNvSpPr/>
              <p:nvPr/>
            </p:nvSpPr>
            <p:spPr>
              <a:xfrm>
                <a:off x="10591081" y="661250"/>
                <a:ext cx="837778" cy="1376826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3E5EAD3-D4B9-D56B-58EE-EE3BDC274D6E}"/>
                </a:ext>
              </a:extLst>
            </p:cNvPr>
            <p:cNvCxnSpPr>
              <a:cxnSpLocks/>
              <a:stCxn id="19" idx="3"/>
              <a:endCxn id="8" idx="1"/>
            </p:cNvCxnSpPr>
            <p:nvPr/>
          </p:nvCxnSpPr>
          <p:spPr>
            <a:xfrm flipV="1">
              <a:off x="6951133" y="2412875"/>
              <a:ext cx="548745" cy="13716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1B8D64-BCBA-4AC3-0BF4-F47CF75631AC}"/>
                </a:ext>
              </a:extLst>
            </p:cNvPr>
            <p:cNvSpPr/>
            <p:nvPr/>
          </p:nvSpPr>
          <p:spPr>
            <a:xfrm>
              <a:off x="6279490" y="3662409"/>
              <a:ext cx="671643" cy="244144"/>
            </a:xfrm>
            <a:prstGeom prst="rect">
              <a:avLst/>
            </a:prstGeom>
            <a:solidFill>
              <a:srgbClr val="FFD966">
                <a:alpha val="1961"/>
              </a:srgbClr>
            </a:solidFill>
            <a:ln>
              <a:noFill/>
            </a:ln>
            <a:effectLst>
              <a:glow rad="304800">
                <a:srgbClr val="FFFF2D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6E5B70E6-48F4-363F-3308-444E47737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5" y="6372976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81E4A7-1368-97A6-E89C-74C693BE6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C7330-6785-3CE1-AC03-CEFCE82CB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Visual Correspondence via Highlighting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B5B8C3-3710-DA13-A041-50500DB29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387" y="1443789"/>
            <a:ext cx="10089334" cy="52832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B735D-A4AA-283D-8355-3D95DBB2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4055" y="636189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407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E6D9-5E77-FFA6-5D5C-61A396A4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91162B-8FC0-226F-E28F-332211A92275}"/>
              </a:ext>
            </a:extLst>
          </p:cNvPr>
          <p:cNvSpPr/>
          <p:nvPr/>
        </p:nvSpPr>
        <p:spPr>
          <a:xfrm>
            <a:off x="4666118" y="2499065"/>
            <a:ext cx="2752925" cy="2695074"/>
          </a:xfrm>
          <a:prstGeom prst="roundRect">
            <a:avLst>
              <a:gd name="adj" fmla="val 6667"/>
            </a:avLst>
          </a:prstGeom>
          <a:solidFill>
            <a:srgbClr val="FFE699">
              <a:alpha val="32941"/>
            </a:srgbClr>
          </a:solidFill>
          <a:ln w="28575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4CA852-A197-4A2F-2D21-C874042E1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Intermediate Query Results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44F77-9152-6232-C987-6395D3420768}"/>
              </a:ext>
            </a:extLst>
          </p:cNvPr>
          <p:cNvSpPr txBox="1"/>
          <p:nvPr/>
        </p:nvSpPr>
        <p:spPr>
          <a:xfrm>
            <a:off x="4718624" y="5413977"/>
            <a:ext cx="27004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DA18D8-5787-7D4B-5C21-8224FB651FD8}"/>
              </a:ext>
            </a:extLst>
          </p:cNvPr>
          <p:cNvGrpSpPr/>
          <p:nvPr/>
        </p:nvGrpSpPr>
        <p:grpSpPr>
          <a:xfrm>
            <a:off x="8167009" y="3078373"/>
            <a:ext cx="1042401" cy="1420704"/>
            <a:chOff x="10034088" y="1796434"/>
            <a:chExt cx="1042401" cy="1420704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E07CEA2-CDE8-E90D-E12E-53E79D62B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5424" y="1796434"/>
              <a:ext cx="999731" cy="99973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9B79D89-DE39-B2AC-9A7C-7F25AFCD8CC5}"/>
                </a:ext>
              </a:extLst>
            </p:cNvPr>
            <p:cNvSpPr txBox="1"/>
            <p:nvPr/>
          </p:nvSpPr>
          <p:spPr>
            <a:xfrm>
              <a:off x="10034088" y="2693918"/>
              <a:ext cx="10424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Agent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8269C12-16C2-B5F7-F57F-D28313AC9906}"/>
              </a:ext>
            </a:extLst>
          </p:cNvPr>
          <p:cNvGrpSpPr/>
          <p:nvPr/>
        </p:nvGrpSpPr>
        <p:grpSpPr>
          <a:xfrm>
            <a:off x="2690034" y="2905345"/>
            <a:ext cx="1305450" cy="1767122"/>
            <a:chOff x="6038554" y="2119331"/>
            <a:chExt cx="1305450" cy="176712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C10B74-0125-0C4D-3434-6183B0EE4292}"/>
                </a:ext>
              </a:extLst>
            </p:cNvPr>
            <p:cNvSpPr txBox="1"/>
            <p:nvPr/>
          </p:nvSpPr>
          <p:spPr>
            <a:xfrm>
              <a:off x="6098150" y="3363233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2FAF7C4-43A9-35C7-9A13-B94C2BE9C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CB8D23-EC6A-E25E-74ED-97E51072B4CB}"/>
              </a:ext>
            </a:extLst>
          </p:cNvPr>
          <p:cNvSpPr txBox="1"/>
          <p:nvPr/>
        </p:nvSpPr>
        <p:spPr>
          <a:xfrm>
            <a:off x="4787271" y="2682870"/>
            <a:ext cx="26317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In table </a:t>
            </a:r>
            <a:r>
              <a:rPr lang="en-US" sz="2400" u="sng" dirty="0">
                <a:solidFill>
                  <a:schemeClr val="accent1"/>
                </a:solidFill>
              </a:rPr>
              <a:t>flight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Sort records based on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, get the minimum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Return the </a:t>
            </a:r>
            <a:r>
              <a:rPr lang="en-US" sz="2400" u="sng" dirty="0">
                <a:solidFill>
                  <a:schemeClr val="accent1"/>
                </a:solidFill>
              </a:rPr>
              <a:t>price</a:t>
            </a:r>
            <a:r>
              <a:rPr lang="en-US" sz="2400" dirty="0"/>
              <a:t>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2AC117-EC88-F3DE-765A-1D4E28E3F6A7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3372557" y="4672467"/>
            <a:ext cx="1258119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F3F967-CDF9-313C-E1C2-02F32EBEFC9F}"/>
              </a:ext>
            </a:extLst>
          </p:cNvPr>
          <p:cNvCxnSpPr>
            <a:cxnSpLocks/>
          </p:cNvCxnSpPr>
          <p:nvPr/>
        </p:nvCxnSpPr>
        <p:spPr>
          <a:xfrm>
            <a:off x="7425371" y="4672467"/>
            <a:ext cx="1257728" cy="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924C866-95C2-85D5-0ED7-20EF701D2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7971" y="4499077"/>
            <a:ext cx="492117" cy="4921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FA3D282-4ED0-6C3D-98AE-A237E8254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770" y="4445057"/>
            <a:ext cx="492117" cy="492117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C94D25C-1585-4552-A927-507445A4E343}"/>
              </a:ext>
            </a:extLst>
          </p:cNvPr>
          <p:cNvGrpSpPr/>
          <p:nvPr/>
        </p:nvGrpSpPr>
        <p:grpSpPr>
          <a:xfrm>
            <a:off x="4666117" y="1186809"/>
            <a:ext cx="4309847" cy="3387169"/>
            <a:chOff x="4666117" y="1186809"/>
            <a:chExt cx="4309847" cy="33871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5222E0B-B058-47DA-B8A7-62A499C2D183}"/>
                </a:ext>
              </a:extLst>
            </p:cNvPr>
            <p:cNvGrpSpPr/>
            <p:nvPr/>
          </p:nvGrpSpPr>
          <p:grpSpPr>
            <a:xfrm>
              <a:off x="7655770" y="1186809"/>
              <a:ext cx="1320194" cy="1336795"/>
              <a:chOff x="10591081" y="659506"/>
              <a:chExt cx="1320194" cy="1336795"/>
            </a:xfrm>
          </p:grpSpPr>
          <p:graphicFrame>
            <p:nvGraphicFramePr>
              <p:cNvPr id="7" name="Google Shape;734;p35">
                <a:extLst>
                  <a:ext uri="{FF2B5EF4-FFF2-40B4-BE49-F238E27FC236}">
                    <a16:creationId xmlns:a16="http://schemas.microsoft.com/office/drawing/2014/main" id="{62B94409-B0D9-B31D-F420-4620CCEBD96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09006573"/>
                  </p:ext>
                </p:extLst>
              </p:nvPr>
            </p:nvGraphicFramePr>
            <p:xfrm>
              <a:off x="10591081" y="659506"/>
              <a:ext cx="1320194" cy="1336795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660097">
                      <a:extLst>
                        <a:ext uri="{9D8B030D-6E8A-4147-A177-3AD203B41FA5}">
                          <a16:colId xmlns:a16="http://schemas.microsoft.com/office/drawing/2014/main" val="718531632"/>
                        </a:ext>
                      </a:extLst>
                    </a:gridCol>
                    <a:gridCol w="66009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440725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Roboto Medium"/>
                              <a:ea typeface="Roboto Medium"/>
                              <a:cs typeface="Roboto Medium"/>
                              <a:sym typeface="Roboto Medium"/>
                            </a:rPr>
                            <a:t>ID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endParaRP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699CBF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lt1"/>
                              </a:solidFill>
                              <a:latin typeface="Roboto Medium"/>
                              <a:ea typeface="Roboto Medium"/>
                              <a:cs typeface="Roboto Medium"/>
                              <a:sym typeface="Roboto Medium"/>
                            </a:rPr>
                            <a:t>price</a:t>
                          </a:r>
                          <a:endParaRPr sz="16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endParaRPr>
                        </a:p>
                      </a:txBody>
                      <a:tcPr marL="91425" marR="91425" marT="27425" marB="27425" anchor="ctr">
                        <a:lnL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rgbClr val="699CBF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2294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600" b="1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2</a:t>
                          </a: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a-DK" sz="1600" b="1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200</a:t>
                          </a:r>
                        </a:p>
                      </a:txBody>
                      <a:tcPr marL="91425" marR="91425" marT="27425" marB="27425" anchor="ctr">
                        <a:lnL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7546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</a:rPr>
                            <a:t>1</a:t>
                          </a: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kern="12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</a:rPr>
                            <a:t>300</a:t>
                          </a:r>
                        </a:p>
                      </a:txBody>
                      <a:tcPr marL="91425" marR="91425" marT="27425" marB="27425" anchor="ctr">
                        <a:lnL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62260"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3</a:t>
                          </a:r>
                          <a:endParaRPr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endParaRPr>
                        </a:p>
                      </a:txBody>
                      <a:tcPr marL="91425" marR="91425" marT="27425" marB="27425" anchor="ctr">
                        <a:lnL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lvl="0" indent="0" algn="ctr" rtl="0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sz="1600" dirty="0">
                              <a:solidFill>
                                <a:schemeClr val="dk1"/>
                              </a:solidFill>
                              <a:latin typeface="Inconsolata Medium"/>
                              <a:ea typeface="Inconsolata Medium"/>
                              <a:cs typeface="Inconsolata Medium"/>
                              <a:sym typeface="Inconsolata Medium"/>
                            </a:rPr>
                            <a:t>500</a:t>
                          </a:r>
                          <a:endParaRPr sz="16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endParaRPr>
                        </a:p>
                      </a:txBody>
                      <a:tcPr marL="91425" marR="91425" marT="27425" marB="27425" anchor="ctr">
                        <a:lnL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R>
                        <a:lnT w="9525" cap="flat" cmpd="sng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9525" cap="flat" cmpd="sng" algn="ctr">
                          <a:solidFill>
                            <a:schemeClr val="lt1"/>
                          </a:solidFill>
                          <a:prstDash val="solid"/>
                          <a:round/>
                          <a:headEnd type="none" w="sm" len="sm"/>
                          <a:tailEnd type="none" w="sm" len="sm"/>
                        </a:lnB>
                        <a:solidFill>
                          <a:schemeClr val="accent4">
                            <a:lumMod val="20000"/>
                            <a:lumOff val="80000"/>
                            <a:alpha val="5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  <p:sp>
            <p:nvSpPr>
              <p:cNvPr id="8" name="Google Shape;1030;p47">
                <a:extLst>
                  <a:ext uri="{FF2B5EF4-FFF2-40B4-BE49-F238E27FC236}">
                    <a16:creationId xmlns:a16="http://schemas.microsoft.com/office/drawing/2014/main" id="{62B4B47F-B358-8218-C422-4DF9BDE2E75A}"/>
                  </a:ext>
                </a:extLst>
              </p:cNvPr>
              <p:cNvSpPr/>
              <p:nvPr/>
            </p:nvSpPr>
            <p:spPr>
              <a:xfrm>
                <a:off x="10591081" y="1127369"/>
                <a:ext cx="1320194" cy="266016"/>
              </a:xfrm>
              <a:prstGeom prst="rect">
                <a:avLst/>
              </a:prstGeom>
              <a:noFill/>
              <a:ln w="2857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2C6FD83-DAFC-E4FE-8903-F80BE6F96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80943" y="3339087"/>
              <a:ext cx="441253" cy="441253"/>
            </a:xfrm>
            <a:prstGeom prst="rect">
              <a:avLst/>
            </a:prstGeom>
          </p:spPr>
        </p:pic>
        <p:sp>
          <p:nvSpPr>
            <p:cNvPr id="10" name="Google Shape;1030;p47">
              <a:extLst>
                <a:ext uri="{FF2B5EF4-FFF2-40B4-BE49-F238E27FC236}">
                  <a16:creationId xmlns:a16="http://schemas.microsoft.com/office/drawing/2014/main" id="{B1D4AED5-A5DA-9339-64D6-DB3C8CEE1AC9}"/>
                </a:ext>
              </a:extLst>
            </p:cNvPr>
            <p:cNvSpPr/>
            <p:nvPr/>
          </p:nvSpPr>
          <p:spPr>
            <a:xfrm>
              <a:off x="4666117" y="3110303"/>
              <a:ext cx="2752926" cy="1463675"/>
            </a:xfrm>
            <a:prstGeom prst="rect">
              <a:avLst/>
            </a:prstGeom>
            <a:noFill/>
            <a:ln w="57150" cap="flat" cmpd="sng">
              <a:solidFill>
                <a:schemeClr val="accent6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5C25975-4FDA-BC85-E2B7-120F7AB639DF}"/>
                </a:ext>
              </a:extLst>
            </p:cNvPr>
            <p:cNvCxnSpPr>
              <a:cxnSpLocks/>
              <a:stCxn id="10" idx="3"/>
              <a:endCxn id="7" idx="2"/>
            </p:cNvCxnSpPr>
            <p:nvPr/>
          </p:nvCxnSpPr>
          <p:spPr>
            <a:xfrm flipV="1">
              <a:off x="7419043" y="2523604"/>
              <a:ext cx="896824" cy="13185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10AE90CA-7BBA-E7DE-13E8-CD0E7D551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7182" y="6356350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1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E8809-5DAC-8576-6B2E-21E860C48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BA12-81E4-A597-893A-0B56F28E4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Intermediate Query Results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978410D-9F6D-CE31-F8BB-9FDFC3756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84" y="2566854"/>
            <a:ext cx="424593" cy="26816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C56354F-886B-096B-755E-98CED4F515F5}"/>
              </a:ext>
            </a:extLst>
          </p:cNvPr>
          <p:cNvSpPr/>
          <p:nvPr/>
        </p:nvSpPr>
        <p:spPr>
          <a:xfrm>
            <a:off x="302584" y="1687030"/>
            <a:ext cx="4189301" cy="398400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68908620-E38A-F25B-6730-9A5707C9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03" y="1841831"/>
            <a:ext cx="3623476" cy="132407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 descr="Chart, histogram&#10;&#10;Description automatically generated">
            <a:extLst>
              <a:ext uri="{FF2B5EF4-FFF2-40B4-BE49-F238E27FC236}">
                <a16:creationId xmlns:a16="http://schemas.microsoft.com/office/drawing/2014/main" id="{7EF9D0DF-53EC-81E5-3950-A5928E7C26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7" y="2116471"/>
            <a:ext cx="424593" cy="2681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ECF9F7-43C7-AD81-5150-A193E7D2B7E6}"/>
              </a:ext>
            </a:extLst>
          </p:cNvPr>
          <p:cNvSpPr/>
          <p:nvPr/>
        </p:nvSpPr>
        <p:spPr>
          <a:xfrm>
            <a:off x="4226039" y="1687030"/>
            <a:ext cx="3975493" cy="292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A8E4BC5-F2A0-434B-FEF7-6889B7CDA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89" t="18565" r="8746" b="40559"/>
          <a:stretch/>
        </p:blipFill>
        <p:spPr bwMode="auto">
          <a:xfrm>
            <a:off x="4476702" y="3281319"/>
            <a:ext cx="3607000" cy="116584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AD8B5DB-6510-933D-E7AD-0086A6F8E9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 b="7036"/>
          <a:stretch/>
        </p:blipFill>
        <p:spPr bwMode="auto">
          <a:xfrm>
            <a:off x="4460225" y="1860251"/>
            <a:ext cx="3623476" cy="124191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c 10">
            <a:extLst>
              <a:ext uri="{FF2B5EF4-FFF2-40B4-BE49-F238E27FC236}">
                <a16:creationId xmlns:a16="http://schemas.microsoft.com/office/drawing/2014/main" id="{AD723868-58DD-A5AB-04EF-67E65FE31113}"/>
              </a:ext>
            </a:extLst>
          </p:cNvPr>
          <p:cNvSpPr/>
          <p:nvPr/>
        </p:nvSpPr>
        <p:spPr>
          <a:xfrm rot="21414692" flipH="1">
            <a:off x="4252375" y="2473335"/>
            <a:ext cx="1196519" cy="994954"/>
          </a:xfrm>
          <a:prstGeom prst="arc">
            <a:avLst>
              <a:gd name="adj1" fmla="val 18429707"/>
              <a:gd name="adj2" fmla="val 2411553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9A8124DD-02E0-0E0E-3818-AF6F38559D32}"/>
              </a:ext>
            </a:extLst>
          </p:cNvPr>
          <p:cNvSpPr/>
          <p:nvPr/>
        </p:nvSpPr>
        <p:spPr>
          <a:xfrm rot="377380" flipH="1">
            <a:off x="266054" y="2022401"/>
            <a:ext cx="1242810" cy="1655910"/>
          </a:xfrm>
          <a:prstGeom prst="arc">
            <a:avLst>
              <a:gd name="adj1" fmla="val 18230885"/>
              <a:gd name="adj2" fmla="val 3686650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9DA851-E51A-0E3D-A5D5-F14E3DE91CA0}"/>
              </a:ext>
            </a:extLst>
          </p:cNvPr>
          <p:cNvSpPr/>
          <p:nvPr/>
        </p:nvSpPr>
        <p:spPr>
          <a:xfrm>
            <a:off x="8106893" y="1687030"/>
            <a:ext cx="3857269" cy="29248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6">
            <a:extLst>
              <a:ext uri="{FF2B5EF4-FFF2-40B4-BE49-F238E27FC236}">
                <a16:creationId xmlns:a16="http://schemas.microsoft.com/office/drawing/2014/main" id="{0DD853BA-ADDC-67C3-88C9-C7D67593D3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5" r="79719" b="51576"/>
          <a:stretch/>
        </p:blipFill>
        <p:spPr bwMode="auto">
          <a:xfrm>
            <a:off x="8303645" y="3419740"/>
            <a:ext cx="1157917" cy="84259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6">
            <a:extLst>
              <a:ext uri="{FF2B5EF4-FFF2-40B4-BE49-F238E27FC236}">
                <a16:creationId xmlns:a16="http://schemas.microsoft.com/office/drawing/2014/main" id="{2DFC1D4E-ABBB-9E98-5ACE-187B5775D1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" r="1534" b="5555"/>
          <a:stretch/>
        </p:blipFill>
        <p:spPr bwMode="auto">
          <a:xfrm>
            <a:off x="8255146" y="1844078"/>
            <a:ext cx="3540212" cy="140683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2" descr="Chart, histogram&#10;&#10;Description automatically generated">
            <a:extLst>
              <a:ext uri="{FF2B5EF4-FFF2-40B4-BE49-F238E27FC236}">
                <a16:creationId xmlns:a16="http://schemas.microsoft.com/office/drawing/2014/main" id="{266E77CD-7D1D-8B0A-4C57-9C036CBF4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532" y="2957160"/>
            <a:ext cx="424593" cy="268164"/>
          </a:xfrm>
          <a:prstGeom prst="rect">
            <a:avLst/>
          </a:prstGeom>
          <a:ln>
            <a:noFill/>
          </a:ln>
        </p:spPr>
      </p:pic>
      <p:sp>
        <p:nvSpPr>
          <p:cNvPr id="44" name="Arc 43">
            <a:extLst>
              <a:ext uri="{FF2B5EF4-FFF2-40B4-BE49-F238E27FC236}">
                <a16:creationId xmlns:a16="http://schemas.microsoft.com/office/drawing/2014/main" id="{91634968-3E47-58B1-75BA-259A76F7A101}"/>
              </a:ext>
            </a:extLst>
          </p:cNvPr>
          <p:cNvSpPr/>
          <p:nvPr/>
        </p:nvSpPr>
        <p:spPr>
          <a:xfrm rot="20258843" flipH="1">
            <a:off x="8133268" y="2781052"/>
            <a:ext cx="1196519" cy="929397"/>
          </a:xfrm>
          <a:prstGeom prst="arc">
            <a:avLst>
              <a:gd name="adj1" fmla="val 18691062"/>
              <a:gd name="adj2" fmla="val 1202635"/>
            </a:avLst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ysDash"/>
            <a:round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Striped Right 44">
            <a:extLst>
              <a:ext uri="{FF2B5EF4-FFF2-40B4-BE49-F238E27FC236}">
                <a16:creationId xmlns:a16="http://schemas.microsoft.com/office/drawing/2014/main" id="{C24BA540-5A42-4757-47EF-BDD0998C02E8}"/>
              </a:ext>
            </a:extLst>
          </p:cNvPr>
          <p:cNvSpPr/>
          <p:nvPr/>
        </p:nvSpPr>
        <p:spPr>
          <a:xfrm>
            <a:off x="7947501" y="3661609"/>
            <a:ext cx="459464" cy="27222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2F32324-6690-E033-8E79-425C778E8510}"/>
              </a:ext>
            </a:extLst>
          </p:cNvPr>
          <p:cNvGrpSpPr/>
          <p:nvPr/>
        </p:nvGrpSpPr>
        <p:grpSpPr>
          <a:xfrm>
            <a:off x="477513" y="3347281"/>
            <a:ext cx="3835778" cy="2142382"/>
            <a:chOff x="248850" y="1983887"/>
            <a:chExt cx="3989518" cy="22282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6" name="Picture 2">
              <a:extLst>
                <a:ext uri="{FF2B5EF4-FFF2-40B4-BE49-F238E27FC236}">
                  <a16:creationId xmlns:a16="http://schemas.microsoft.com/office/drawing/2014/main" id="{01B18A23-567D-C166-8917-E041E5D2A6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07" t="19047" r="1662" b="2039"/>
            <a:stretch/>
          </p:blipFill>
          <p:spPr bwMode="auto">
            <a:xfrm>
              <a:off x="248850" y="1983887"/>
              <a:ext cx="3989518" cy="2228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CD4E14E-0A3C-95DE-CD0C-053CEB066B49}"/>
                </a:ext>
              </a:extLst>
            </p:cNvPr>
            <p:cNvGrpSpPr/>
            <p:nvPr/>
          </p:nvGrpSpPr>
          <p:grpSpPr>
            <a:xfrm>
              <a:off x="3078238" y="3976644"/>
              <a:ext cx="630302" cy="223138"/>
              <a:chOff x="7957750" y="2088450"/>
              <a:chExt cx="630302" cy="223138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DAADB8E-C3D8-1B66-380B-15EA2ADD4E39}"/>
                  </a:ext>
                </a:extLst>
              </p:cNvPr>
              <p:cNvSpPr/>
              <p:nvPr/>
            </p:nvSpPr>
            <p:spPr>
              <a:xfrm>
                <a:off x="7957750" y="2096144"/>
                <a:ext cx="553357" cy="2154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E5A45C7-F1BC-1F3D-DAD5-5A1424B36095}"/>
                  </a:ext>
                </a:extLst>
              </p:cNvPr>
              <p:cNvSpPr txBox="1"/>
              <p:nvPr/>
            </p:nvSpPr>
            <p:spPr>
              <a:xfrm>
                <a:off x="7957750" y="2088450"/>
                <a:ext cx="630302" cy="2231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850"/>
                  <a:t>1-4 of 100</a:t>
                </a:r>
              </a:p>
            </p:txBody>
          </p:sp>
        </p:grpSp>
      </p:grpSp>
      <p:sp>
        <p:nvSpPr>
          <p:cNvPr id="37" name="Arrow: Striped Right 36">
            <a:extLst>
              <a:ext uri="{FF2B5EF4-FFF2-40B4-BE49-F238E27FC236}">
                <a16:creationId xmlns:a16="http://schemas.microsoft.com/office/drawing/2014/main" id="{DAFC312C-7BF8-9F49-EDB1-8C4C0051BD75}"/>
              </a:ext>
            </a:extLst>
          </p:cNvPr>
          <p:cNvSpPr/>
          <p:nvPr/>
        </p:nvSpPr>
        <p:spPr>
          <a:xfrm>
            <a:off x="4071669" y="3783602"/>
            <a:ext cx="459464" cy="272226"/>
          </a:xfrm>
          <a:prstGeom prst="striped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FB5464-1A4B-1E58-C4A7-386AB8630959}"/>
              </a:ext>
            </a:extLst>
          </p:cNvPr>
          <p:cNvSpPr txBox="1"/>
          <p:nvPr/>
        </p:nvSpPr>
        <p:spPr>
          <a:xfrm>
            <a:off x="966640" y="5852411"/>
            <a:ext cx="2527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E818F1-E86A-5BFF-7415-90E1EB5D3D0A}"/>
              </a:ext>
            </a:extLst>
          </p:cNvPr>
          <p:cNvSpPr txBox="1"/>
          <p:nvPr/>
        </p:nvSpPr>
        <p:spPr>
          <a:xfrm>
            <a:off x="4634624" y="4791011"/>
            <a:ext cx="3345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  <a:p>
            <a:r>
              <a:rPr lang="en-US" dirty="0">
                <a:solidFill>
                  <a:srgbClr val="C00000"/>
                </a:solidFill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origin = “Los Angeles”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7F27D5-4290-DCB4-7665-0B0203C8851A}"/>
              </a:ext>
            </a:extLst>
          </p:cNvPr>
          <p:cNvSpPr txBox="1"/>
          <p:nvPr/>
        </p:nvSpPr>
        <p:spPr>
          <a:xfrm>
            <a:off x="8363826" y="4794317"/>
            <a:ext cx="33506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highlight>
                  <a:srgbClr val="FFF2CC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MIN(price)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flight</a:t>
            </a:r>
          </a:p>
          <a:p>
            <a:r>
              <a:rPr lang="en-US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origin = “Los Angeles”</a:t>
            </a:r>
          </a:p>
        </p:txBody>
      </p:sp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5CF430D3-CFA6-9C02-8F44-4533C9FA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033" y="2523959"/>
            <a:ext cx="424593" cy="268164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6FC2650-F198-3A5B-2E09-949E194C2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7358" y="636466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44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080A4B-4437-A99E-DAE9-0804E753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36C09-FE46-61A4-87B9-CECE44394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Edit Explanation to Give Feedback (UI)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8E1C353A-8AF3-23E6-A62E-0744695D6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586" y="1551662"/>
            <a:ext cx="6288214" cy="4955179"/>
          </a:xfrm>
          <a:prstGeom prst="rect">
            <a:avLst/>
          </a:prstGeom>
        </p:spPr>
      </p:pic>
      <p:sp>
        <p:nvSpPr>
          <p:cNvPr id="122" name="TextBox 121">
            <a:extLst>
              <a:ext uri="{FF2B5EF4-FFF2-40B4-BE49-F238E27FC236}">
                <a16:creationId xmlns:a16="http://schemas.microsoft.com/office/drawing/2014/main" id="{E33E9296-C54D-DDB3-B359-91D1D959A5E7}"/>
              </a:ext>
            </a:extLst>
          </p:cNvPr>
          <p:cNvSpPr txBox="1"/>
          <p:nvPr/>
        </p:nvSpPr>
        <p:spPr>
          <a:xfrm>
            <a:off x="479454" y="2319888"/>
            <a:ext cx="4501465" cy="31648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Freely edit the </a:t>
            </a:r>
            <a:r>
              <a:rPr lang="en-US" sz="2800" dirty="0"/>
              <a:t>explanation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give</a:t>
            </a:r>
            <a:r>
              <a:rPr lang="zh-CN" altLang="en-US" sz="2800" dirty="0"/>
              <a:t> </a:t>
            </a:r>
            <a:r>
              <a:rPr lang="en-US" altLang="zh-CN" sz="2800" dirty="0"/>
              <a:t>feedback.</a:t>
            </a:r>
            <a:endParaRPr lang="en-US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altLang="zh-CN" sz="2800" dirty="0"/>
              <a:t>Check </a:t>
            </a:r>
            <a:r>
              <a:rPr lang="en-US" sz="2800" dirty="0"/>
              <a:t>edit history and undo/redo some edits</a:t>
            </a:r>
            <a:r>
              <a:rPr lang="en-US" altLang="zh-CN" sz="2800" dirty="0"/>
              <a:t>.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B8CB5-8036-C86F-33BF-340E336A4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371" y="6399095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8C7DD-1446-8F74-1DA0-BBCC9A3F5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ED3A6-CBF0-81A5-15B9-7B651564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Text-to-clause model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9529E52-83C0-1AE0-993E-F1CF7E7FB96C}"/>
              </a:ext>
            </a:extLst>
          </p:cNvPr>
          <p:cNvSpPr txBox="1"/>
          <p:nvPr/>
        </p:nvSpPr>
        <p:spPr>
          <a:xfrm>
            <a:off x="666794" y="1528893"/>
            <a:ext cx="7162754" cy="3847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endParaRPr lang="en-US" sz="28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/>
              <a:t> Modify decoding rules of a transformer-based text-to-SQL model </a:t>
            </a:r>
            <a:r>
              <a:rPr lang="en-US" sz="2400" dirty="0">
                <a:solidFill>
                  <a:srgbClr val="494949"/>
                </a:solidFill>
              </a:rPr>
              <a:t>[</a:t>
            </a:r>
            <a:r>
              <a:rPr lang="en-US" altLang="zh-CN" sz="2400" dirty="0">
                <a:solidFill>
                  <a:srgbClr val="494949"/>
                </a:solidFill>
              </a:rPr>
              <a:t>Rubin</a:t>
            </a:r>
            <a:r>
              <a:rPr lang="en-US" sz="2400" dirty="0">
                <a:solidFill>
                  <a:srgbClr val="494949"/>
                </a:solidFill>
              </a:rPr>
              <a:t> et al., 2021]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sz="36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altLang="zh-CN" sz="2800" dirty="0"/>
              <a:t> Finetuned on synthetic data produced by grammar-based explanation generator</a:t>
            </a:r>
          </a:p>
          <a:p>
            <a:pPr lvl="0"/>
            <a:endParaRPr lang="en-US" sz="40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sz="2800" dirty="0"/>
              <a:t> 90.6</a:t>
            </a:r>
            <a:r>
              <a:rPr lang="en-US" sz="2800"/>
              <a:t>% exact </a:t>
            </a:r>
            <a:r>
              <a:rPr lang="en-US" sz="2800" dirty="0"/>
              <a:t>match</a:t>
            </a:r>
            <a:r>
              <a:rPr lang="zh-CN" altLang="en-US" sz="2800" dirty="0"/>
              <a:t> </a:t>
            </a:r>
            <a:r>
              <a:rPr lang="en-US" sz="2800" dirty="0"/>
              <a:t>accuracy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D416F7F8-102F-B39F-03FA-74C46FAA4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8976" y="6389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9FC96AB-7B0F-4AD6-442F-B77CB1C8E874}"/>
              </a:ext>
            </a:extLst>
          </p:cNvPr>
          <p:cNvSpPr/>
          <p:nvPr/>
        </p:nvSpPr>
        <p:spPr>
          <a:xfrm>
            <a:off x="9160120" y="1001974"/>
            <a:ext cx="1771650" cy="996950"/>
          </a:xfrm>
          <a:prstGeom prst="roundRect">
            <a:avLst>
              <a:gd name="adj" fmla="val 9014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Explanation generator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32C3CB-DFD1-0659-22F9-67364DE28837}"/>
              </a:ext>
            </a:extLst>
          </p:cNvPr>
          <p:cNvSpPr/>
          <p:nvPr/>
        </p:nvSpPr>
        <p:spPr>
          <a:xfrm>
            <a:off x="9122261" y="4860218"/>
            <a:ext cx="1771650" cy="937097"/>
          </a:xfrm>
          <a:prstGeom prst="roundRect">
            <a:avLst>
              <a:gd name="adj" fmla="val 9014"/>
            </a:avLst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Transformer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D969C69-BBBB-5E6F-BD1C-B24D76BF55B5}"/>
              </a:ext>
            </a:extLst>
          </p:cNvPr>
          <p:cNvCxnSpPr>
            <a:cxnSpLocks/>
          </p:cNvCxnSpPr>
          <p:nvPr/>
        </p:nvCxnSpPr>
        <p:spPr>
          <a:xfrm flipV="1">
            <a:off x="10031836" y="2142669"/>
            <a:ext cx="0" cy="557890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E7B4779-D4D6-A237-2D4E-5FAC60E2850A}"/>
              </a:ext>
            </a:extLst>
          </p:cNvPr>
          <p:cNvCxnSpPr>
            <a:cxnSpLocks/>
          </p:cNvCxnSpPr>
          <p:nvPr/>
        </p:nvCxnSpPr>
        <p:spPr>
          <a:xfrm flipV="1">
            <a:off x="10008086" y="3852213"/>
            <a:ext cx="0" cy="891993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B99DE56-41E2-AF97-A899-54CD1278982B}"/>
              </a:ext>
            </a:extLst>
          </p:cNvPr>
          <p:cNvSpPr txBox="1"/>
          <p:nvPr/>
        </p:nvSpPr>
        <p:spPr>
          <a:xfrm>
            <a:off x="8594552" y="3785061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Paraphrase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CA2223-266E-5FE0-17C7-A65BAB31497B}"/>
              </a:ext>
            </a:extLst>
          </p:cNvPr>
          <p:cNvSpPr txBox="1"/>
          <p:nvPr/>
        </p:nvSpPr>
        <p:spPr>
          <a:xfrm>
            <a:off x="10116503" y="4312984"/>
            <a:ext cx="118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Fine-tune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A3CDC1E-4EFF-B639-4AF3-BCE0BDD3B6F3}"/>
              </a:ext>
            </a:extLst>
          </p:cNvPr>
          <p:cNvGrpSpPr/>
          <p:nvPr/>
        </p:nvGrpSpPr>
        <p:grpSpPr>
          <a:xfrm>
            <a:off x="8943152" y="2776759"/>
            <a:ext cx="2188398" cy="928330"/>
            <a:chOff x="6312192" y="5713580"/>
            <a:chExt cx="2188398" cy="92833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D7AA40C-E66E-C635-C788-9655E566C2E1}"/>
                </a:ext>
              </a:extLst>
            </p:cNvPr>
            <p:cNvSpPr/>
            <p:nvPr/>
          </p:nvSpPr>
          <p:spPr>
            <a:xfrm>
              <a:off x="6674336" y="5713580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rgbClr val="FFF2CC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501BE9F-6279-39D9-3806-CF43F1B33FE2}"/>
                </a:ext>
              </a:extLst>
            </p:cNvPr>
            <p:cNvSpPr/>
            <p:nvPr/>
          </p:nvSpPr>
          <p:spPr>
            <a:xfrm>
              <a:off x="6500827" y="5854876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rgbClr val="FFF2CC">
                <a:alpha val="50196"/>
              </a:srgb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8E4EB9D8-501B-DD41-0370-B468D1881820}"/>
                </a:ext>
              </a:extLst>
            </p:cNvPr>
            <p:cNvSpPr/>
            <p:nvPr/>
          </p:nvSpPr>
          <p:spPr>
            <a:xfrm>
              <a:off x="6312192" y="6009101"/>
              <a:ext cx="1826254" cy="632809"/>
            </a:xfrm>
            <a:prstGeom prst="roundRect">
              <a:avLst>
                <a:gd name="adj" fmla="val 9014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635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Synthetic data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B93A24C-8593-8236-CA9E-88A92FBC5563}"/>
              </a:ext>
            </a:extLst>
          </p:cNvPr>
          <p:cNvSpPr txBox="1"/>
          <p:nvPr/>
        </p:nvSpPr>
        <p:spPr>
          <a:xfrm>
            <a:off x="8411921" y="3054746"/>
            <a:ext cx="67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Get lowest 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613D98-A8A6-7FB3-FB2D-7B77CF8E45AA}"/>
              </a:ext>
            </a:extLst>
          </p:cNvPr>
          <p:cNvSpPr txBox="1"/>
          <p:nvPr/>
        </p:nvSpPr>
        <p:spPr>
          <a:xfrm>
            <a:off x="10713497" y="3508062"/>
            <a:ext cx="1478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SELECT MIN(price)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5389EA-30F2-9AB9-72C5-D65EF0B2892B}"/>
              </a:ext>
            </a:extLst>
          </p:cNvPr>
          <p:cNvSpPr/>
          <p:nvPr/>
        </p:nvSpPr>
        <p:spPr>
          <a:xfrm>
            <a:off x="7277717" y="1001974"/>
            <a:ext cx="1081053" cy="632809"/>
          </a:xfrm>
          <a:prstGeom prst="roundRect">
            <a:avLst>
              <a:gd name="adj" fmla="val 9014"/>
            </a:avLst>
          </a:prstGeom>
          <a:solidFill>
            <a:schemeClr val="accent4">
              <a:lumMod val="20000"/>
              <a:lumOff val="80000"/>
            </a:schemeClr>
          </a:solidFill>
          <a:ln w="635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Spider 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32FCBB-20C3-C8B6-2B29-1316AB7B66BA}"/>
              </a:ext>
            </a:extLst>
          </p:cNvPr>
          <p:cNvCxnSpPr>
            <a:cxnSpLocks/>
          </p:cNvCxnSpPr>
          <p:nvPr/>
        </p:nvCxnSpPr>
        <p:spPr>
          <a:xfrm flipH="1">
            <a:off x="8483529" y="1318378"/>
            <a:ext cx="528640" cy="1"/>
          </a:xfrm>
          <a:prstGeom prst="straightConnector1">
            <a:avLst/>
          </a:prstGeom>
          <a:noFill/>
          <a:ln w="47625" cap="flat" cmpd="sng" algn="ctr">
            <a:solidFill>
              <a:schemeClr val="accent1">
                <a:shade val="15000"/>
              </a:schemeClr>
            </a:solidFill>
            <a:prstDash val="solid"/>
            <a:round/>
            <a:headEnd type="triangle" w="lg" len="med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86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0D8D2-4310-604C-2861-F9228375F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A146-F3EA-037A-1102-E17C7A0F0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Evaluation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F7B04C-6575-A392-DE57-35E0A0B8DF03}"/>
              </a:ext>
            </a:extLst>
          </p:cNvPr>
          <p:cNvSpPr txBox="1"/>
          <p:nvPr/>
        </p:nvSpPr>
        <p:spPr>
          <a:xfrm>
            <a:off x="564121" y="1674397"/>
            <a:ext cx="11063758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/>
              <a:t>User Study 1</a:t>
            </a:r>
            <a:r>
              <a:rPr lang="en-US" sz="2800" dirty="0"/>
              <a:t>: Compare with other interactive approaches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MISP </a:t>
            </a:r>
            <a:r>
              <a:rPr lang="en-US" sz="2400" dirty="0">
                <a:solidFill>
                  <a:srgbClr val="494949"/>
                </a:solidFill>
              </a:rPr>
              <a:t>[Yao et al., 2019] </a:t>
            </a:r>
            <a:r>
              <a:rPr lang="en-US" sz="2400" dirty="0">
                <a:sym typeface="Wingdings" panose="05000000000000000000" pitchFamily="2" charset="2"/>
              </a:rPr>
              <a:t> Conversational, multiple-choice question</a:t>
            </a:r>
            <a:endParaRPr lang="en-US" sz="2400" dirty="0"/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DIY </a:t>
            </a:r>
            <a:r>
              <a:rPr lang="en-US" sz="2400" dirty="0">
                <a:solidFill>
                  <a:srgbClr val="494949"/>
                </a:solidFill>
              </a:rPr>
              <a:t>[</a:t>
            </a:r>
            <a:r>
              <a:rPr lang="en-US" altLang="zh-CN" sz="2400" dirty="0" err="1">
                <a:solidFill>
                  <a:srgbClr val="494949"/>
                </a:solidFill>
              </a:rPr>
              <a:t>Narechania</a:t>
            </a:r>
            <a:r>
              <a:rPr lang="en-US" sz="2400" dirty="0">
                <a:solidFill>
                  <a:srgbClr val="494949"/>
                </a:solidFill>
              </a:rPr>
              <a:t> et al., 2021]  </a:t>
            </a:r>
            <a:r>
              <a:rPr lang="en-US" sz="2400" dirty="0">
                <a:sym typeface="Wingdings" panose="05000000000000000000" pitchFamily="2" charset="2"/>
              </a:rPr>
              <a:t> Sampled Database, Drop-down menu</a:t>
            </a:r>
          </a:p>
          <a:p>
            <a:pPr lvl="1"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b="1" dirty="0"/>
              <a:t>User </a:t>
            </a:r>
            <a:r>
              <a:rPr lang="en-US" altLang="zh-CN" sz="2800" b="1" dirty="0"/>
              <a:t>S</a:t>
            </a:r>
            <a:r>
              <a:rPr lang="en-US" sz="2800" b="1" dirty="0"/>
              <a:t>tudy 2</a:t>
            </a:r>
            <a:r>
              <a:rPr lang="en-US" sz="2800" dirty="0"/>
              <a:t>: Ablation study to study the effectiveness of key features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 + Visual correspondence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Text Explanation + Intermediate results</a:t>
            </a:r>
            <a:endParaRPr lang="en-US" sz="25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834158-4B3C-B0BA-40A2-651DC847B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058" y="6389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2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>
          <a:extLst>
            <a:ext uri="{FF2B5EF4-FFF2-40B4-BE49-F238E27FC236}">
              <a16:creationId xmlns:a16="http://schemas.microsoft.com/office/drawing/2014/main" id="{E678336E-A989-A592-9767-BED71E97E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88F30-D74C-24BA-91AD-EFE7583549A1}"/>
              </a:ext>
            </a:extLst>
          </p:cNvPr>
          <p:cNvGrpSpPr/>
          <p:nvPr/>
        </p:nvGrpSpPr>
        <p:grpSpPr>
          <a:xfrm>
            <a:off x="4845950" y="1533099"/>
            <a:ext cx="3293147" cy="4368700"/>
            <a:chOff x="7438047" y="1533099"/>
            <a:chExt cx="3293147" cy="4368700"/>
          </a:xfrm>
        </p:grpSpPr>
        <p:sp>
          <p:nvSpPr>
            <p:cNvPr id="1004" name="Google Shape;1004;p46">
              <a:extLst>
                <a:ext uri="{FF2B5EF4-FFF2-40B4-BE49-F238E27FC236}">
                  <a16:creationId xmlns:a16="http://schemas.microsoft.com/office/drawing/2014/main" id="{F39D6351-CBAE-8975-9865-08F159CF5592}"/>
                </a:ext>
              </a:extLst>
            </p:cNvPr>
            <p:cNvSpPr/>
            <p:nvPr/>
          </p:nvSpPr>
          <p:spPr>
            <a:xfrm>
              <a:off x="7438053" y="5360199"/>
              <a:ext cx="329314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30 Participants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46">
              <a:extLst>
                <a:ext uri="{FF2B5EF4-FFF2-40B4-BE49-F238E27FC236}">
                  <a16:creationId xmlns:a16="http://schemas.microsoft.com/office/drawing/2014/main" id="{5AA0B801-3606-170F-A833-3ADF7738C883}"/>
                </a:ext>
              </a:extLst>
            </p:cNvPr>
            <p:cNvSpPr txBox="1"/>
            <p:nvPr/>
          </p:nvSpPr>
          <p:spPr>
            <a:xfrm>
              <a:off x="7438047" y="2785780"/>
              <a:ext cx="3242345" cy="126610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10 knew SQL basics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1733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Novice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  <p:sp>
          <p:nvSpPr>
            <p:cNvPr id="1006" name="Google Shape;1006;p46">
              <a:extLst>
                <a:ext uri="{FF2B5EF4-FFF2-40B4-BE49-F238E27FC236}">
                  <a16:creationId xmlns:a16="http://schemas.microsoft.com/office/drawing/2014/main" id="{9FA75185-00A6-2E8B-3700-4C8B95501B57}"/>
                </a:ext>
              </a:extLst>
            </p:cNvPr>
            <p:cNvSpPr txBox="1"/>
            <p:nvPr/>
          </p:nvSpPr>
          <p:spPr>
            <a:xfrm>
              <a:off x="7438054" y="4051880"/>
              <a:ext cx="329314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5 could write SQL fluent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1733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Expert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1733"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46">
              <a:extLst>
                <a:ext uri="{FF2B5EF4-FFF2-40B4-BE49-F238E27FC236}">
                  <a16:creationId xmlns:a16="http://schemas.microsoft.com/office/drawing/2014/main" id="{63119F2B-4C23-6BA2-4866-FA0ACF60DC1B}"/>
                </a:ext>
              </a:extLst>
            </p:cNvPr>
            <p:cNvSpPr txBox="1"/>
            <p:nvPr/>
          </p:nvSpPr>
          <p:spPr>
            <a:xfrm>
              <a:off x="7438047" y="1533099"/>
              <a:ext cx="3242346" cy="1210455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15 never heard about SQL before </a:t>
              </a:r>
            </a:p>
            <a:p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2000" b="1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End-user</a:t>
              </a:r>
              <a:r>
                <a:rPr lang="en-US" sz="1733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1BAA69B-51D1-C364-347A-11DC2015696A}"/>
              </a:ext>
            </a:extLst>
          </p:cNvPr>
          <p:cNvGrpSpPr/>
          <p:nvPr/>
        </p:nvGrpSpPr>
        <p:grpSpPr>
          <a:xfrm>
            <a:off x="8180320" y="1533099"/>
            <a:ext cx="2599600" cy="4368700"/>
            <a:chOff x="4796200" y="1533200"/>
            <a:chExt cx="2599600" cy="4368700"/>
          </a:xfrm>
        </p:grpSpPr>
        <p:sp>
          <p:nvSpPr>
            <p:cNvPr id="1011" name="Google Shape;1011;p46">
              <a:extLst>
                <a:ext uri="{FF2B5EF4-FFF2-40B4-BE49-F238E27FC236}">
                  <a16:creationId xmlns:a16="http://schemas.microsoft.com/office/drawing/2014/main" id="{7046C5DD-B04E-2682-6388-B4295F34A6AE}"/>
                </a:ext>
              </a:extLst>
            </p:cNvPr>
            <p:cNvSpPr/>
            <p:nvPr/>
          </p:nvSpPr>
          <p:spPr>
            <a:xfrm>
              <a:off x="4796200" y="5360300"/>
              <a:ext cx="259960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2" name="Google Shape;1012;p46">
              <a:extLst>
                <a:ext uri="{FF2B5EF4-FFF2-40B4-BE49-F238E27FC236}">
                  <a16:creationId xmlns:a16="http://schemas.microsoft.com/office/drawing/2014/main" id="{779D4941-3ED6-6269-845F-C21A619B5747}"/>
                </a:ext>
              </a:extLst>
            </p:cNvPr>
            <p:cNvSpPr/>
            <p:nvPr/>
          </p:nvSpPr>
          <p:spPr>
            <a:xfrm>
              <a:off x="4796200" y="1533200"/>
              <a:ext cx="2599600" cy="3791600"/>
            </a:xfrm>
            <a:prstGeom prst="rect">
              <a:avLst/>
            </a:prstGeom>
            <a:solidFill>
              <a:srgbClr val="FFF8E5">
                <a:alpha val="49020"/>
              </a:srgbClr>
            </a:solidFill>
            <a:ln>
              <a:noFill/>
            </a:ln>
          </p:spPr>
          <p:txBody>
            <a:bodyPr spcFirstLastPara="1" wrap="square" lIns="304800" tIns="121900" rIns="121900" bIns="121900" anchor="ctr" anchorCtr="0">
              <a:noAutofit/>
            </a:bodyPr>
            <a:lstStyle/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SQL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generation</a:t>
              </a:r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tasks</a:t>
              </a:r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 minutes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D802D23-25D3-B98F-A8FE-039DDDA8EE13}"/>
              </a:ext>
            </a:extLst>
          </p:cNvPr>
          <p:cNvGrpSpPr/>
          <p:nvPr/>
        </p:nvGrpSpPr>
        <p:grpSpPr>
          <a:xfrm>
            <a:off x="1534850" y="1533099"/>
            <a:ext cx="3483764" cy="4368800"/>
            <a:chOff x="1534850" y="1533099"/>
            <a:chExt cx="3483764" cy="43688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3AF82D-7C3F-C3C2-617F-C64D9E018092}"/>
                </a:ext>
              </a:extLst>
            </p:cNvPr>
            <p:cNvGrpSpPr/>
            <p:nvPr/>
          </p:nvGrpSpPr>
          <p:grpSpPr>
            <a:xfrm>
              <a:off x="1534850" y="1533099"/>
              <a:ext cx="3219075" cy="4368800"/>
              <a:chOff x="1534850" y="1533099"/>
              <a:chExt cx="3219075" cy="4368800"/>
            </a:xfrm>
          </p:grpSpPr>
          <p:sp>
            <p:nvSpPr>
              <p:cNvPr id="1000" name="Google Shape;1000;p46">
                <a:extLst>
                  <a:ext uri="{FF2B5EF4-FFF2-40B4-BE49-F238E27FC236}">
                    <a16:creationId xmlns:a16="http://schemas.microsoft.com/office/drawing/2014/main" id="{76E9809E-08D7-4E9A-C6D3-CBB8C25D7B5F}"/>
                  </a:ext>
                </a:extLst>
              </p:cNvPr>
              <p:cNvSpPr txBox="1"/>
              <p:nvPr/>
            </p:nvSpPr>
            <p:spPr>
              <a:xfrm>
                <a:off x="1534850" y="3446699"/>
                <a:ext cx="577200" cy="1878101"/>
              </a:xfrm>
              <a:prstGeom prst="rect">
                <a:avLst/>
              </a:prstGeom>
              <a:solidFill>
                <a:srgbClr val="FFF8E5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24367" rIns="60933" bIns="24367" anchor="ctr" anchorCtr="0">
                <a:noAutofit/>
              </a:bodyPr>
              <a:lstStyle/>
              <a:p>
                <a:pPr algn="ctr"/>
                <a:r>
                  <a:rPr lang="en" sz="37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2</a:t>
                </a:r>
                <a:endParaRPr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03" name="Google Shape;1003;p46">
                <a:extLst>
                  <a:ext uri="{FF2B5EF4-FFF2-40B4-BE49-F238E27FC236}">
                    <a16:creationId xmlns:a16="http://schemas.microsoft.com/office/drawing/2014/main" id="{330814A0-32FA-1332-4637-FFE92DCC81D3}"/>
                  </a:ext>
                </a:extLst>
              </p:cNvPr>
              <p:cNvSpPr txBox="1"/>
              <p:nvPr/>
            </p:nvSpPr>
            <p:spPr>
              <a:xfrm>
                <a:off x="1534850" y="1541230"/>
                <a:ext cx="577200" cy="1877600"/>
              </a:xfrm>
              <a:prstGeom prst="rect">
                <a:avLst/>
              </a:prstGeom>
              <a:solidFill>
                <a:srgbClr val="FFF8E5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24367" rIns="60933" bIns="24367" anchor="ctr" anchorCtr="0">
                <a:noAutofit/>
              </a:bodyPr>
              <a:lstStyle/>
              <a:p>
                <a:pPr algn="ctr"/>
                <a:r>
                  <a:rPr lang="en" sz="37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1</a:t>
                </a:r>
                <a:endParaRPr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5" name="Google Shape;1015;p46">
                <a:extLst>
                  <a:ext uri="{FF2B5EF4-FFF2-40B4-BE49-F238E27FC236}">
                    <a16:creationId xmlns:a16="http://schemas.microsoft.com/office/drawing/2014/main" id="{51FC0711-7393-ADBF-8E73-436D59F505C8}"/>
                  </a:ext>
                </a:extLst>
              </p:cNvPr>
              <p:cNvSpPr/>
              <p:nvPr/>
            </p:nvSpPr>
            <p:spPr>
              <a:xfrm>
                <a:off x="1534850" y="5360299"/>
                <a:ext cx="3219075" cy="541600"/>
              </a:xfrm>
              <a:prstGeom prst="rect">
                <a:avLst/>
              </a:prstGeom>
              <a:solidFill>
                <a:srgbClr val="FFF2CC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121900" tIns="0" rIns="121900" bIns="0" anchor="ctr" anchorCtr="0">
                <a:noAutofit/>
              </a:bodyPr>
              <a:lstStyle/>
              <a:p>
                <a:r>
                  <a:rPr lang="en-US" altLang="zh-CN" sz="2933" b="1" dirty="0">
                    <a:solidFill>
                      <a:srgbClr val="6C91C2"/>
                    </a:solidFill>
                    <a:latin typeface="Roboto"/>
                    <a:ea typeface="Roboto"/>
                    <a:cs typeface="Roboto"/>
                    <a:sym typeface="Roboto"/>
                  </a:rPr>
                  <a:t>Baseline</a:t>
                </a:r>
                <a:endParaRPr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016" name="Google Shape;1016;p46">
                <a:extLst>
                  <a:ext uri="{FF2B5EF4-FFF2-40B4-BE49-F238E27FC236}">
                    <a16:creationId xmlns:a16="http://schemas.microsoft.com/office/drawing/2014/main" id="{16630175-418C-C959-1696-23500D891C83}"/>
                  </a:ext>
                </a:extLst>
              </p:cNvPr>
              <p:cNvSpPr/>
              <p:nvPr/>
            </p:nvSpPr>
            <p:spPr>
              <a:xfrm>
                <a:off x="2154297" y="3446699"/>
                <a:ext cx="2599628" cy="1877600"/>
              </a:xfrm>
              <a:prstGeom prst="roundRect">
                <a:avLst>
                  <a:gd name="adj" fmla="val 0"/>
                </a:avLst>
              </a:prstGeom>
              <a:solidFill>
                <a:srgbClr val="FFFAEB"/>
              </a:solidFill>
              <a:ln>
                <a:noFill/>
              </a:ln>
            </p:spPr>
            <p:txBody>
              <a:bodyPr spcFirstLastPara="1" wrap="square" lIns="853433" tIns="121900" rIns="121900" bIns="121900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B02B20"/>
                  </a:solidFill>
                  <a:latin typeface="Roboto Black"/>
                  <a:ea typeface="Roboto Black"/>
                  <a:cs typeface="Roboto Black"/>
                  <a:sym typeface="Roboto Black"/>
                </a:endParaRPr>
              </a:p>
            </p:txBody>
          </p:sp>
          <p:sp>
            <p:nvSpPr>
              <p:cNvPr id="1017" name="Google Shape;1017;p46">
                <a:extLst>
                  <a:ext uri="{FF2B5EF4-FFF2-40B4-BE49-F238E27FC236}">
                    <a16:creationId xmlns:a16="http://schemas.microsoft.com/office/drawing/2014/main" id="{EA0A3448-8353-40BF-3BE4-4FBDF0D2EB6E}"/>
                  </a:ext>
                </a:extLst>
              </p:cNvPr>
              <p:cNvSpPr/>
              <p:nvPr/>
            </p:nvSpPr>
            <p:spPr>
              <a:xfrm>
                <a:off x="2154297" y="1533099"/>
                <a:ext cx="2599628" cy="1877600"/>
              </a:xfrm>
              <a:prstGeom prst="roundRect">
                <a:avLst>
                  <a:gd name="adj" fmla="val 0"/>
                </a:avLst>
              </a:prstGeom>
              <a:solidFill>
                <a:srgbClr val="FFFAEB"/>
              </a:solidFill>
              <a:ln>
                <a:noFill/>
              </a:ln>
            </p:spPr>
            <p:txBody>
              <a:bodyPr spcFirstLastPara="1" wrap="square" lIns="853433" tIns="121900" rIns="121900" bIns="121900" anchor="ctr" anchorCtr="0">
                <a:noAutofit/>
              </a:bodyPr>
              <a:lstStyle/>
              <a:p>
                <a:pPr algn="ctr"/>
                <a:endParaRPr sz="1600" dirty="0">
                  <a:solidFill>
                    <a:srgbClr val="B02B2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091E1C-9BD3-D8DD-6BDC-4DA8C048CB72}"/>
                </a:ext>
              </a:extLst>
            </p:cNvPr>
            <p:cNvSpPr txBox="1"/>
            <p:nvPr/>
          </p:nvSpPr>
          <p:spPr>
            <a:xfrm>
              <a:off x="2686813" y="3954612"/>
              <a:ext cx="198012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4000" dirty="0">
                  <a:solidFill>
                    <a:schemeClr val="accent5">
                      <a:lumMod val="50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DIY</a:t>
              </a:r>
              <a:endParaRPr lang="en-US" sz="4000" dirty="0">
                <a:solidFill>
                  <a:schemeClr val="accent5">
                    <a:lumMod val="50000"/>
                  </a:schemeClr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n-US" sz="1400" dirty="0">
                  <a:solidFill>
                    <a:srgbClr val="88A6CE"/>
                  </a:solidFill>
                </a:rPr>
                <a:t>[</a:t>
              </a:r>
              <a:r>
                <a:rPr lang="en-US" altLang="zh-CN" sz="1400" dirty="0" err="1">
                  <a:solidFill>
                    <a:srgbClr val="88A6CE"/>
                  </a:solidFill>
                </a:rPr>
                <a:t>Narechania</a:t>
              </a:r>
              <a:r>
                <a:rPr lang="en-US" sz="1400" dirty="0">
                  <a:solidFill>
                    <a:srgbClr val="88A6CE"/>
                  </a:solidFill>
                </a:rPr>
                <a:t> et al., 2021</a:t>
              </a:r>
              <a:r>
                <a:rPr lang="en-US" sz="1600" dirty="0">
                  <a:solidFill>
                    <a:schemeClr val="bg1">
                      <a:lumMod val="65000"/>
                    </a:schemeClr>
                  </a:solidFill>
                </a:rPr>
                <a:t>]</a:t>
              </a:r>
              <a:endParaRPr lang="en-US" sz="1600" dirty="0">
                <a:solidFill>
                  <a:srgbClr val="6C91C2"/>
                </a:solidFill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E5BF5F0-677C-6C43-5ADA-F6DB8CEE0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30900" y="4172826"/>
              <a:ext cx="414299" cy="425345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E054B29-85BA-0236-B4C8-FD5FAF7F0DF4}"/>
                </a:ext>
              </a:extLst>
            </p:cNvPr>
            <p:cNvGrpSpPr/>
            <p:nvPr/>
          </p:nvGrpSpPr>
          <p:grpSpPr>
            <a:xfrm>
              <a:off x="2335139" y="2043454"/>
              <a:ext cx="2683475" cy="923330"/>
              <a:chOff x="1251708" y="2157654"/>
              <a:chExt cx="2683475" cy="923330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549C06-961A-2358-E4FC-C3FA47EC9692}"/>
                  </a:ext>
                </a:extLst>
              </p:cNvPr>
              <p:cNvSpPr txBox="1"/>
              <p:nvPr/>
            </p:nvSpPr>
            <p:spPr>
              <a:xfrm>
                <a:off x="1672857" y="2157654"/>
                <a:ext cx="2262326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4000" dirty="0">
                    <a:solidFill>
                      <a:schemeClr val="accent5">
                        <a:lumMod val="50000"/>
                      </a:schemeClr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MISP</a:t>
                </a:r>
                <a:endParaRPr lang="en-US" sz="3200" dirty="0">
                  <a:solidFill>
                    <a:schemeClr val="accent5">
                      <a:lumMod val="50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  <a:p>
                <a:r>
                  <a:rPr lang="en-US" sz="1400" dirty="0">
                    <a:solidFill>
                      <a:srgbClr val="88A6CE"/>
                    </a:solidFill>
                  </a:rPr>
                  <a:t>[Yao et al., 2019]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574FEDB-9503-9F23-BE52-8121C7180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1708" y="2335941"/>
                <a:ext cx="421149" cy="475866"/>
              </a:xfrm>
              <a:prstGeom prst="rect">
                <a:avLst/>
              </a:prstGeom>
            </p:spPr>
          </p:pic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7440A06-DF45-7768-5427-88E29B5D3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61" y="447403"/>
            <a:ext cx="10515600" cy="82382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03C6AA99-90E3-D2F5-4348-A09C0D9B7EF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008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45944-C97F-0363-3F4E-60C79D001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39F8E-B3DE-E722-AD91-1BB54D6BA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0" y="406032"/>
            <a:ext cx="1333476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There is a Growing Demand for Querying Databases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44782AF0-FDC7-924A-C428-E0EE4BD3C544}"/>
              </a:ext>
            </a:extLst>
          </p:cNvPr>
          <p:cNvSpPr/>
          <p:nvPr/>
        </p:nvSpPr>
        <p:spPr>
          <a:xfrm rot="13445219" flipV="1">
            <a:off x="5222898" y="2872458"/>
            <a:ext cx="5442032" cy="3795680"/>
          </a:xfrm>
          <a:prstGeom prst="arc">
            <a:avLst>
              <a:gd name="adj1" fmla="val 17627296"/>
              <a:gd name="adj2" fmla="val 20244155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A19FD0F7-62A1-8343-FBD9-37D05FFBBABE}"/>
              </a:ext>
            </a:extLst>
          </p:cNvPr>
          <p:cNvSpPr/>
          <p:nvPr/>
        </p:nvSpPr>
        <p:spPr>
          <a:xfrm rot="12029664" flipV="1">
            <a:off x="3296317" y="2612731"/>
            <a:ext cx="5442032" cy="3795680"/>
          </a:xfrm>
          <a:prstGeom prst="arc">
            <a:avLst>
              <a:gd name="adj1" fmla="val 18364577"/>
              <a:gd name="adj2" fmla="val 20589107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E7326058-5A5B-0478-CC80-5FFC97BBB1D1}"/>
              </a:ext>
            </a:extLst>
          </p:cNvPr>
          <p:cNvSpPr/>
          <p:nvPr/>
        </p:nvSpPr>
        <p:spPr>
          <a:xfrm rot="1296345" flipV="1">
            <a:off x="3731408" y="1569758"/>
            <a:ext cx="5442032" cy="3795680"/>
          </a:xfrm>
          <a:prstGeom prst="arc">
            <a:avLst>
              <a:gd name="adj1" fmla="val 18226559"/>
              <a:gd name="adj2" fmla="val 20837838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33DD5FF-3AFE-388A-9F3A-6631168B7660}"/>
              </a:ext>
            </a:extLst>
          </p:cNvPr>
          <p:cNvGrpSpPr/>
          <p:nvPr/>
        </p:nvGrpSpPr>
        <p:grpSpPr>
          <a:xfrm>
            <a:off x="5342078" y="5136502"/>
            <a:ext cx="2040110" cy="1283440"/>
            <a:chOff x="5342078" y="5136502"/>
            <a:chExt cx="2040110" cy="12834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CDFDC64-920B-216D-D7AA-5BE36A557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198" y="5136502"/>
              <a:ext cx="818907" cy="8189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4ADEBE-4536-03E9-69A7-16FD00F0F970}"/>
                </a:ext>
              </a:extLst>
            </p:cNvPr>
            <p:cNvSpPr txBox="1"/>
            <p:nvPr/>
          </p:nvSpPr>
          <p:spPr>
            <a:xfrm>
              <a:off x="5342078" y="5896722"/>
              <a:ext cx="2040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Query</a:t>
              </a:r>
              <a:r>
                <a:rPr lang="en-US" altLang="zh-CN" sz="2800" dirty="0"/>
                <a:t> </a:t>
              </a: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result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79C8F2C-628E-22BF-ADB4-7C0868B7BDB1}"/>
              </a:ext>
            </a:extLst>
          </p:cNvPr>
          <p:cNvGrpSpPr/>
          <p:nvPr/>
        </p:nvGrpSpPr>
        <p:grpSpPr>
          <a:xfrm>
            <a:off x="8291865" y="2839526"/>
            <a:ext cx="1707585" cy="1910622"/>
            <a:chOff x="9041345" y="3126431"/>
            <a:chExt cx="1707585" cy="19106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765448-57BF-B913-F554-6E53F1B41923}"/>
                </a:ext>
              </a:extLst>
            </p:cNvPr>
            <p:cNvSpPr txBox="1"/>
            <p:nvPr/>
          </p:nvSpPr>
          <p:spPr>
            <a:xfrm>
              <a:off x="9066738" y="4513833"/>
              <a:ext cx="1682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Databases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6AF7F91-5FAD-53F0-880A-0946DF1F9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41345" y="3126431"/>
              <a:ext cx="1601771" cy="1601771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20A46DD-8249-3C43-0A72-A06322C9B9D0}"/>
              </a:ext>
            </a:extLst>
          </p:cNvPr>
          <p:cNvGrpSpPr/>
          <p:nvPr/>
        </p:nvGrpSpPr>
        <p:grpSpPr>
          <a:xfrm>
            <a:off x="2159246" y="3163524"/>
            <a:ext cx="3121140" cy="1641684"/>
            <a:chOff x="1329801" y="3450782"/>
            <a:chExt cx="3121140" cy="164168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C01B1-2775-D3B5-A359-3E3F48EF46A9}"/>
                </a:ext>
              </a:extLst>
            </p:cNvPr>
            <p:cNvSpPr txBox="1"/>
            <p:nvPr/>
          </p:nvSpPr>
          <p:spPr>
            <a:xfrm>
              <a:off x="1329801" y="4569246"/>
              <a:ext cx="31211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User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3F8053-86D1-2CE5-381C-397A5718F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70818" y="3450782"/>
              <a:ext cx="1130616" cy="1130616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CFA74C-59F0-4FC7-887D-612A1F33F089}"/>
              </a:ext>
            </a:extLst>
          </p:cNvPr>
          <p:cNvGrpSpPr/>
          <p:nvPr/>
        </p:nvGrpSpPr>
        <p:grpSpPr>
          <a:xfrm>
            <a:off x="5386200" y="2026737"/>
            <a:ext cx="1755609" cy="1398397"/>
            <a:chOff x="5429227" y="2288506"/>
            <a:chExt cx="1755609" cy="13983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66D75F1-AD2F-8764-5884-64F730906C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13926" y="2288506"/>
              <a:ext cx="846430" cy="84643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9A1951-0AE4-4A47-4959-A08AABA6E93D}"/>
                </a:ext>
              </a:extLst>
            </p:cNvPr>
            <p:cNvSpPr txBox="1"/>
            <p:nvPr/>
          </p:nvSpPr>
          <p:spPr>
            <a:xfrm>
              <a:off x="5429227" y="3163683"/>
              <a:ext cx="17556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C00000"/>
                  </a:solidFill>
                </a:rPr>
                <a:t>SQL Query</a:t>
              </a:r>
              <a:endParaRPr lang="en-US" sz="28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9" name="Arc 18">
            <a:extLst>
              <a:ext uri="{FF2B5EF4-FFF2-40B4-BE49-F238E27FC236}">
                <a16:creationId xmlns:a16="http://schemas.microsoft.com/office/drawing/2014/main" id="{6FA97020-072B-657F-A6E5-1357A6F51155}"/>
              </a:ext>
            </a:extLst>
          </p:cNvPr>
          <p:cNvSpPr/>
          <p:nvPr/>
        </p:nvSpPr>
        <p:spPr>
          <a:xfrm rot="3098793" flipV="1">
            <a:off x="1896650" y="1210656"/>
            <a:ext cx="5442032" cy="3795680"/>
          </a:xfrm>
          <a:prstGeom prst="arc">
            <a:avLst>
              <a:gd name="adj1" fmla="val 17709134"/>
              <a:gd name="adj2" fmla="val 20504874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A50A77D-9CB7-8642-9C99-7259C409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50" y="6372366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8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30" grpId="0" animBg="1"/>
      <p:bldP spid="1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199AD-FE2D-9C1F-DB21-3D64D95CF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3B5BA-7FDF-0D08-13ED-8975B5F1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774927D4-C191-5614-0299-A9B08CD6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74" y="3506003"/>
            <a:ext cx="8316052" cy="250816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4B8581-ABD9-A782-3C10-231C5B3A318C}"/>
              </a:ext>
            </a:extLst>
          </p:cNvPr>
          <p:cNvGrpSpPr/>
          <p:nvPr/>
        </p:nvGrpSpPr>
        <p:grpSpPr>
          <a:xfrm>
            <a:off x="1128418" y="1952742"/>
            <a:ext cx="10512867" cy="846385"/>
            <a:chOff x="1187684" y="1935808"/>
            <a:chExt cx="10512867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51D98D-2344-014F-B5DD-E01D9CC98F61}"/>
                </a:ext>
              </a:extLst>
            </p:cNvPr>
            <p:cNvSpPr txBox="1"/>
            <p:nvPr/>
          </p:nvSpPr>
          <p:spPr>
            <a:xfrm>
              <a:off x="1830886" y="1935808"/>
              <a:ext cx="9869665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outperforms other tools in </a:t>
              </a:r>
              <a:r>
                <a:rPr lang="en-US" altLang="zh-CN" sz="2800" b="1" dirty="0"/>
                <a:t>SQL generation performances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CC707A6E-8FC8-63F9-9ED6-EABAEDAF6C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97C5027-F04D-3706-0BA5-86438511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58746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411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2661620E-E3B4-A974-B3FE-68441736C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944F6-5643-7CF0-DBBF-2D06F432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F2537-A77B-A9E5-E560-2FB13BD7A6D7}"/>
              </a:ext>
            </a:extLst>
          </p:cNvPr>
          <p:cNvGrpSpPr/>
          <p:nvPr/>
        </p:nvGrpSpPr>
        <p:grpSpPr>
          <a:xfrm>
            <a:off x="2176524" y="3296975"/>
            <a:ext cx="7838952" cy="2793998"/>
            <a:chOff x="1477044" y="3176481"/>
            <a:chExt cx="7838952" cy="3207590"/>
          </a:xfrm>
        </p:grpSpPr>
        <p:graphicFrame>
          <p:nvGraphicFramePr>
            <p:cNvPr id="4" name="Google Shape;734;p35">
              <a:extLst>
                <a:ext uri="{FF2B5EF4-FFF2-40B4-BE49-F238E27FC236}">
                  <a16:creationId xmlns:a16="http://schemas.microsoft.com/office/drawing/2014/main" id="{56CD43B5-C7A3-7A3D-70A9-F4CAA1D9C38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42879276"/>
                </p:ext>
              </p:extLst>
            </p:nvPr>
          </p:nvGraphicFramePr>
          <p:xfrm>
            <a:off x="1477044" y="3176481"/>
            <a:ext cx="7838952" cy="320759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982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73487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198850">
                    <a:extLst>
                      <a:ext uri="{9D8B030D-6E8A-4147-A177-3AD203B41FA5}">
                        <a16:colId xmlns:a16="http://schemas.microsoft.com/office/drawing/2014/main" val="1445237653"/>
                      </a:ext>
                    </a:extLst>
                  </a:gridCol>
                  <a:gridCol w="1268316">
                    <a:extLst>
                      <a:ext uri="{9D8B030D-6E8A-4147-A177-3AD203B41FA5}">
                        <a16:colId xmlns:a16="http://schemas.microsoft.com/office/drawing/2014/main" val="2059332147"/>
                      </a:ext>
                    </a:extLst>
                  </a:gridCol>
                </a:tblGrid>
                <a:tr h="976710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End-user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Novice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Expert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25604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MISP </a:t>
                        </a:r>
                        <a:r>
                          <a:rPr lang="da-DK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[Yao et al., 2019]</a:t>
                        </a:r>
                        <a:endPara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1.6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2.2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10478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DIY 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</a:t>
                        </a:r>
                        <a:r>
                          <a:rPr lang="en-US" altLang="zh-CN" sz="2400" dirty="0" err="1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Narechania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 et al., 2021]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3.3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3.5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3.8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120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SQLucid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5.7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5.9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5" name="Google Shape;1030;p47">
              <a:extLst>
                <a:ext uri="{FF2B5EF4-FFF2-40B4-BE49-F238E27FC236}">
                  <a16:creationId xmlns:a16="http://schemas.microsoft.com/office/drawing/2014/main" id="{B03DCC4C-C1F4-15B3-F29F-D27FCC8CAD63}"/>
                </a:ext>
              </a:extLst>
            </p:cNvPr>
            <p:cNvSpPr/>
            <p:nvPr/>
          </p:nvSpPr>
          <p:spPr>
            <a:xfrm>
              <a:off x="1477044" y="5716045"/>
              <a:ext cx="7838952" cy="668026"/>
            </a:xfrm>
            <a:prstGeom prst="rect">
              <a:avLst/>
            </a:prstGeom>
            <a:solidFill>
              <a:srgbClr val="FFECE8">
                <a:alpha val="10000"/>
              </a:srgbClr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72EBDD-0D63-829D-F381-FA1E800E0DDB}"/>
              </a:ext>
            </a:extLst>
          </p:cNvPr>
          <p:cNvGrpSpPr/>
          <p:nvPr/>
        </p:nvGrpSpPr>
        <p:grpSpPr>
          <a:xfrm>
            <a:off x="1128418" y="1952742"/>
            <a:ext cx="9615783" cy="954107"/>
            <a:chOff x="1187684" y="1935808"/>
            <a:chExt cx="9615783" cy="95410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840D12-5E16-1B49-6473-23515E0E7C4F}"/>
                </a:ext>
              </a:extLst>
            </p:cNvPr>
            <p:cNvSpPr txBox="1"/>
            <p:nvPr/>
          </p:nvSpPr>
          <p:spPr>
            <a:xfrm>
              <a:off x="1830887" y="1935808"/>
              <a:ext cx="897258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consistently </a:t>
              </a:r>
              <a:r>
                <a:rPr lang="en-US" altLang="zh-CN" sz="2800" b="1" dirty="0"/>
                <a:t>improves performance </a:t>
              </a:r>
              <a:r>
                <a:rPr lang="en-US" altLang="zh-CN" sz="2800" dirty="0"/>
                <a:t>across different </a:t>
              </a:r>
              <a:r>
                <a:rPr lang="en-US" altLang="zh-CN" sz="2800" b="1" dirty="0"/>
                <a:t>user expertise</a:t>
              </a:r>
              <a:endParaRPr lang="en-US" sz="2800" b="1" dirty="0"/>
            </a:p>
          </p:txBody>
        </p:sp>
        <p:pic>
          <p:nvPicPr>
            <p:cNvPr id="7" name="Picture 4" descr="Image result for insight icon">
              <a:extLst>
                <a:ext uri="{FF2B5EF4-FFF2-40B4-BE49-F238E27FC236}">
                  <a16:creationId xmlns:a16="http://schemas.microsoft.com/office/drawing/2014/main" id="{4E815391-FCA3-0FF7-C9BE-02385069157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1674AEA-15D7-820A-1AFF-903579604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64662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29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67E28FF1-BCA5-25F5-08A3-5B37E3AE5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17B4-C362-BF10-DAA0-502CE0C1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A9C5561-D03F-1D44-37D4-BB0248401C68}"/>
              </a:ext>
            </a:extLst>
          </p:cNvPr>
          <p:cNvGrpSpPr/>
          <p:nvPr/>
        </p:nvGrpSpPr>
        <p:grpSpPr>
          <a:xfrm>
            <a:off x="1552606" y="3285067"/>
            <a:ext cx="9312630" cy="2763814"/>
            <a:chOff x="582851" y="3057255"/>
            <a:chExt cx="9312630" cy="2763814"/>
          </a:xfrm>
        </p:grpSpPr>
        <p:graphicFrame>
          <p:nvGraphicFramePr>
            <p:cNvPr id="8" name="Google Shape;734;p35">
              <a:extLst>
                <a:ext uri="{FF2B5EF4-FFF2-40B4-BE49-F238E27FC236}">
                  <a16:creationId xmlns:a16="http://schemas.microsoft.com/office/drawing/2014/main" id="{9ED79424-8C35-D950-4C0E-2F4D93591A3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68683315"/>
                </p:ext>
              </p:extLst>
            </p:nvPr>
          </p:nvGraphicFramePr>
          <p:xfrm>
            <a:off x="582851" y="3057255"/>
            <a:ext cx="9312629" cy="2763814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898299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94485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373475">
                    <a:extLst>
                      <a:ext uri="{9D8B030D-6E8A-4147-A177-3AD203B41FA5}">
                        <a16:colId xmlns:a16="http://schemas.microsoft.com/office/drawing/2014/main" val="1445237653"/>
                      </a:ext>
                    </a:extLst>
                  </a:gridCol>
                  <a:gridCol w="944850">
                    <a:extLst>
                      <a:ext uri="{9D8B030D-6E8A-4147-A177-3AD203B41FA5}">
                        <a16:colId xmlns:a16="http://schemas.microsoft.com/office/drawing/2014/main" val="2059332147"/>
                      </a:ext>
                    </a:extLst>
                  </a:gridCol>
                  <a:gridCol w="2151155">
                    <a:extLst>
                      <a:ext uri="{9D8B030D-6E8A-4147-A177-3AD203B41FA5}">
                        <a16:colId xmlns:a16="http://schemas.microsoft.com/office/drawing/2014/main" val="292764069"/>
                      </a:ext>
                    </a:extLst>
                  </a:gridCol>
                </a:tblGrid>
                <a:tr h="966158"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Easy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Medium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Hard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lt1"/>
                            </a:solidFill>
                            <a:latin typeface="Roboto Medium"/>
                            <a:ea typeface="Roboto Medium"/>
                            <a:cs typeface="Roboto Medium"/>
                            <a:sym typeface="Roboto Medium"/>
                          </a:rPr>
                          <a:t>Extra Hard</a:t>
                        </a:r>
                        <a:endParaRPr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rgbClr val="699CBF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618846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da-DK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MISP </a:t>
                        </a:r>
                        <a:r>
                          <a:rPr lang="da-DK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[Yao et al., 2019]</a:t>
                        </a:r>
                        <a:endPara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0.81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0.49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0.21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100"/>
                          <a:buFont typeface="Arial"/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0.12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603883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DIY 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[</a:t>
                        </a:r>
                        <a:r>
                          <a:rPr lang="en-US" altLang="zh-CN" sz="2400" dirty="0" err="1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Narechania</a:t>
                        </a:r>
                        <a:r>
                          <a:rPr lang="en-US" sz="2400" dirty="0">
                            <a:solidFill>
                              <a:schemeClr val="bg1">
                                <a:lumMod val="65000"/>
                              </a:schemeClr>
                            </a:solidFill>
                          </a:rPr>
                          <a:t> et al., 2021]</a:t>
                        </a: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1.40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1.19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0.54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0.35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74927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SQLucid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1.62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1.48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1.39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2400" dirty="0">
                            <a:solidFill>
                              <a:schemeClr val="dk1"/>
                            </a:solidFill>
                            <a:latin typeface="Inconsolata Medium"/>
                            <a:ea typeface="Inconsolata Medium"/>
                            <a:cs typeface="Inconsolata Medium"/>
                            <a:sym typeface="Inconsolata Medium"/>
                          </a:rPr>
                          <a:t>1.14</a:t>
                        </a:r>
                        <a:endParaRPr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endParaRPr>
                      </a:p>
                    </a:txBody>
                    <a:tcPr marL="91425" marR="91425" marT="27425" marB="27425" anchor="ctr">
                      <a:lnL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9525" cap="flat" cmpd="sng" algn="ctr">
                        <a:solidFill>
                          <a:schemeClr val="lt1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accent4">
                          <a:lumMod val="20000"/>
                          <a:lumOff val="80000"/>
                          <a:alpha val="50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sp>
          <p:nvSpPr>
            <p:cNvPr id="9" name="Google Shape;1030;p47">
              <a:extLst>
                <a:ext uri="{FF2B5EF4-FFF2-40B4-BE49-F238E27FC236}">
                  <a16:creationId xmlns:a16="http://schemas.microsoft.com/office/drawing/2014/main" id="{C092829A-0D1B-EF80-8E63-1B4A863E7E4D}"/>
                </a:ext>
              </a:extLst>
            </p:cNvPr>
            <p:cNvSpPr/>
            <p:nvPr/>
          </p:nvSpPr>
          <p:spPr>
            <a:xfrm>
              <a:off x="582851" y="5198408"/>
              <a:ext cx="9312630" cy="622661"/>
            </a:xfrm>
            <a:prstGeom prst="rect">
              <a:avLst/>
            </a:prstGeom>
            <a:solidFill>
              <a:srgbClr val="FFECE8">
                <a:alpha val="10000"/>
              </a:srgbClr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5BFB6A-8147-0BCB-144F-77BF4B23682B}"/>
              </a:ext>
            </a:extLst>
          </p:cNvPr>
          <p:cNvGrpSpPr/>
          <p:nvPr/>
        </p:nvGrpSpPr>
        <p:grpSpPr>
          <a:xfrm>
            <a:off x="1128418" y="1952742"/>
            <a:ext cx="10047583" cy="954107"/>
            <a:chOff x="1187684" y="1935808"/>
            <a:chExt cx="10047583" cy="95410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10164-62D4-A424-1B52-8A881ABE85D4}"/>
                </a:ext>
              </a:extLst>
            </p:cNvPr>
            <p:cNvSpPr txBox="1"/>
            <p:nvPr/>
          </p:nvSpPr>
          <p:spPr>
            <a:xfrm>
              <a:off x="1830887" y="1935808"/>
              <a:ext cx="9404380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consistently </a:t>
              </a:r>
              <a:r>
                <a:rPr lang="en-US" altLang="zh-CN" sz="2800" b="1" dirty="0"/>
                <a:t>improves performance </a:t>
              </a:r>
              <a:r>
                <a:rPr lang="en-US" altLang="zh-CN" sz="2800" dirty="0"/>
                <a:t>across different </a:t>
              </a:r>
              <a:r>
                <a:rPr lang="en-US" altLang="zh-CN" sz="2800" b="1" dirty="0"/>
                <a:t>task difficulty</a:t>
              </a:r>
              <a:endParaRPr lang="en-US" sz="2800" b="1" dirty="0"/>
            </a:p>
          </p:txBody>
        </p:sp>
        <p:pic>
          <p:nvPicPr>
            <p:cNvPr id="15" name="Picture 4" descr="Image result for insight icon">
              <a:extLst>
                <a:ext uri="{FF2B5EF4-FFF2-40B4-BE49-F238E27FC236}">
                  <a16:creationId xmlns:a16="http://schemas.microsoft.com/office/drawing/2014/main" id="{60ECBE91-3E82-1F7F-0189-9C8523997A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CEC3105-BA23-FD0A-C243-8DD5380E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5225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039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1BA26-49E0-347B-5E14-1879F3157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C5007-74D2-71C0-20FB-D1982BC0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320E70EE-AB35-2B62-B7BC-B7B7EF373E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001" y="3033034"/>
            <a:ext cx="8169864" cy="327041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757F83E-6333-0A59-7673-C31FFF23D3A0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0ED5CB1-CC3F-2D8B-294B-E03B8DDCFA82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significantly </a:t>
              </a:r>
              <a:r>
                <a:rPr lang="en-US" altLang="zh-CN" sz="2800" b="1" dirty="0"/>
                <a:t>improves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confidence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8CA633D5-48B0-22A0-B609-86CC33D0A8E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C6A336-545E-6A56-19A2-6FB244539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37793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576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9EA67-78A9-B27A-5E1C-BC35AAE03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CDA4-405C-0C14-7C4C-506E8081D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1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diagram of different types of performance&#10;&#10;Description automatically generated with medium confidence">
            <a:extLst>
              <a:ext uri="{FF2B5EF4-FFF2-40B4-BE49-F238E27FC236}">
                <a16:creationId xmlns:a16="http://schemas.microsoft.com/office/drawing/2014/main" id="{12495DA0-C110-5256-BA50-876FE8A9B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577" y="2852455"/>
            <a:ext cx="8910846" cy="316154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6DEC019-A6BD-31E1-C9CC-8CAF2D83A0DD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6435DC-8EED-E1F3-508A-45E921F8C8F8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 err="1"/>
                <a:t>SQLucid</a:t>
              </a:r>
              <a:r>
                <a:rPr lang="en-US" sz="2800" dirty="0"/>
                <a:t> </a:t>
              </a:r>
              <a:r>
                <a:rPr lang="en-US" altLang="zh-CN" sz="2800" dirty="0"/>
                <a:t>significantly </a:t>
              </a:r>
              <a:r>
                <a:rPr lang="en-US" altLang="zh-CN" sz="2800" b="1" dirty="0"/>
                <a:t>reduces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cognitive load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98368D64-8A1D-DDF2-1BC6-98CDF060640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DB61880-EFD0-4950-3A67-99712B71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5" y="6356350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864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>
          <a:extLst>
            <a:ext uri="{FF2B5EF4-FFF2-40B4-BE49-F238E27FC236}">
              <a16:creationId xmlns:a16="http://schemas.microsoft.com/office/drawing/2014/main" id="{E4575E37-729A-8CC7-86A5-797AE11B5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0708E-20AF-68B9-767F-645F24764760}"/>
              </a:ext>
            </a:extLst>
          </p:cNvPr>
          <p:cNvGrpSpPr/>
          <p:nvPr/>
        </p:nvGrpSpPr>
        <p:grpSpPr>
          <a:xfrm>
            <a:off x="5293418" y="1559078"/>
            <a:ext cx="3293147" cy="4368700"/>
            <a:chOff x="7438047" y="1533099"/>
            <a:chExt cx="3293147" cy="4368700"/>
          </a:xfrm>
        </p:grpSpPr>
        <p:sp>
          <p:nvSpPr>
            <p:cNvPr id="1004" name="Google Shape;1004;p46">
              <a:extLst>
                <a:ext uri="{FF2B5EF4-FFF2-40B4-BE49-F238E27FC236}">
                  <a16:creationId xmlns:a16="http://schemas.microsoft.com/office/drawing/2014/main" id="{751958FC-D8A3-7453-C0CA-03B233BE7F59}"/>
                </a:ext>
              </a:extLst>
            </p:cNvPr>
            <p:cNvSpPr/>
            <p:nvPr/>
          </p:nvSpPr>
          <p:spPr>
            <a:xfrm>
              <a:off x="7438053" y="5360199"/>
              <a:ext cx="329314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8 Participants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5" name="Google Shape;1005;p46">
              <a:extLst>
                <a:ext uri="{FF2B5EF4-FFF2-40B4-BE49-F238E27FC236}">
                  <a16:creationId xmlns:a16="http://schemas.microsoft.com/office/drawing/2014/main" id="{88A61457-904F-204D-92EA-7AD5088210C6}"/>
                </a:ext>
              </a:extLst>
            </p:cNvPr>
            <p:cNvSpPr txBox="1"/>
            <p:nvPr/>
          </p:nvSpPr>
          <p:spPr>
            <a:xfrm>
              <a:off x="7438047" y="2785780"/>
              <a:ext cx="3242345" cy="126610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2 knew SQL basics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(Novice)</a:t>
              </a:r>
            </a:p>
          </p:txBody>
        </p:sp>
        <p:sp>
          <p:nvSpPr>
            <p:cNvPr id="1006" name="Google Shape;1006;p46">
              <a:extLst>
                <a:ext uri="{FF2B5EF4-FFF2-40B4-BE49-F238E27FC236}">
                  <a16:creationId xmlns:a16="http://schemas.microsoft.com/office/drawing/2014/main" id="{63401463-3F85-EF84-D503-1E6AAD3E1D49}"/>
                </a:ext>
              </a:extLst>
            </p:cNvPr>
            <p:cNvSpPr txBox="1"/>
            <p:nvPr/>
          </p:nvSpPr>
          <p:spPr>
            <a:xfrm>
              <a:off x="7438054" y="4051880"/>
              <a:ext cx="329314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2 could write SQL fluent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(Expert)</a:t>
              </a:r>
              <a:endParaRPr dirty="0">
                <a:solidFill>
                  <a:srgbClr val="00206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8" name="Google Shape;1008;p46">
              <a:extLst>
                <a:ext uri="{FF2B5EF4-FFF2-40B4-BE49-F238E27FC236}">
                  <a16:creationId xmlns:a16="http://schemas.microsoft.com/office/drawing/2014/main" id="{32845429-2F8B-1D64-A76D-3AF9BA63CFC5}"/>
                </a:ext>
              </a:extLst>
            </p:cNvPr>
            <p:cNvSpPr txBox="1"/>
            <p:nvPr/>
          </p:nvSpPr>
          <p:spPr>
            <a:xfrm>
              <a:off x="7438047" y="1533099"/>
              <a:ext cx="3242346" cy="1210455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4 never heard about SQL before </a:t>
              </a:r>
            </a:p>
            <a:p>
              <a:r>
                <a:rPr lang="en-US" dirty="0">
                  <a:solidFill>
                    <a:srgbClr val="002060"/>
                  </a:solidFill>
                  <a:latin typeface="Roboto"/>
                  <a:ea typeface="Roboto"/>
                  <a:cs typeface="Roboto"/>
                  <a:sym typeface="Roboto"/>
                </a:rPr>
                <a:t>(End-user)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2B63CD-DB4F-F300-F7D6-8126B92D3366}"/>
              </a:ext>
            </a:extLst>
          </p:cNvPr>
          <p:cNvGrpSpPr/>
          <p:nvPr/>
        </p:nvGrpSpPr>
        <p:grpSpPr>
          <a:xfrm>
            <a:off x="8637106" y="1559078"/>
            <a:ext cx="2599600" cy="4368700"/>
            <a:chOff x="4796200" y="1533200"/>
            <a:chExt cx="2599600" cy="4368700"/>
          </a:xfrm>
        </p:grpSpPr>
        <p:sp>
          <p:nvSpPr>
            <p:cNvPr id="1011" name="Google Shape;1011;p46">
              <a:extLst>
                <a:ext uri="{FF2B5EF4-FFF2-40B4-BE49-F238E27FC236}">
                  <a16:creationId xmlns:a16="http://schemas.microsoft.com/office/drawing/2014/main" id="{FF43C0C9-0856-B888-5B31-E56EEBE28D2D}"/>
                </a:ext>
              </a:extLst>
            </p:cNvPr>
            <p:cNvSpPr/>
            <p:nvPr/>
          </p:nvSpPr>
          <p:spPr>
            <a:xfrm>
              <a:off x="4796200" y="5360300"/>
              <a:ext cx="2599600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Tasks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2" name="Google Shape;1012;p46">
              <a:extLst>
                <a:ext uri="{FF2B5EF4-FFF2-40B4-BE49-F238E27FC236}">
                  <a16:creationId xmlns:a16="http://schemas.microsoft.com/office/drawing/2014/main" id="{3F81E935-5BF6-2E96-6C05-3144BF221D3E}"/>
                </a:ext>
              </a:extLst>
            </p:cNvPr>
            <p:cNvSpPr/>
            <p:nvPr/>
          </p:nvSpPr>
          <p:spPr>
            <a:xfrm>
              <a:off x="4796200" y="1533200"/>
              <a:ext cx="2599600" cy="3791600"/>
            </a:xfrm>
            <a:prstGeom prst="rect">
              <a:avLst/>
            </a:prstGeom>
            <a:solidFill>
              <a:srgbClr val="FFF8E5">
                <a:alpha val="49020"/>
              </a:srgbClr>
            </a:solidFill>
            <a:ln>
              <a:noFill/>
            </a:ln>
          </p:spPr>
          <p:txBody>
            <a:bodyPr spcFirstLastPara="1" wrap="square" lIns="304800" tIns="121900" rIns="121900" bIns="121900" anchor="ctr" anchorCtr="0">
              <a:noAutofit/>
            </a:bodyPr>
            <a:lstStyle/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SQL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generation</a:t>
              </a:r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 </a:t>
              </a:r>
              <a:r>
                <a:rPr lang="es-ES" sz="2800" dirty="0" err="1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tasks</a:t>
              </a:r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endParaRPr lang="es-ES" sz="2800" dirty="0">
                <a:solidFill>
                  <a:srgbClr val="88A6CE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  <a:p>
              <a:r>
                <a:rPr lang="es-ES" sz="2800" dirty="0">
                  <a:solidFill>
                    <a:srgbClr val="88A6CE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10 minutes</a:t>
              </a: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479CC589-1614-5C86-2122-13AE5B63A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61" y="447403"/>
            <a:ext cx="10515600" cy="823820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D5613E-FA0C-E7EE-66B1-203BFFD606DC}"/>
              </a:ext>
            </a:extLst>
          </p:cNvPr>
          <p:cNvGrpSpPr/>
          <p:nvPr/>
        </p:nvGrpSpPr>
        <p:grpSpPr>
          <a:xfrm>
            <a:off x="1543050" y="1552149"/>
            <a:ext cx="3656846" cy="4368800"/>
            <a:chOff x="1534144" y="1533099"/>
            <a:chExt cx="3227602" cy="4368800"/>
          </a:xfrm>
        </p:grpSpPr>
        <p:sp>
          <p:nvSpPr>
            <p:cNvPr id="1000" name="Google Shape;1000;p46">
              <a:extLst>
                <a:ext uri="{FF2B5EF4-FFF2-40B4-BE49-F238E27FC236}">
                  <a16:creationId xmlns:a16="http://schemas.microsoft.com/office/drawing/2014/main" id="{901BEDAE-BF79-CD7E-D090-72D334AFA6F7}"/>
                </a:ext>
              </a:extLst>
            </p:cNvPr>
            <p:cNvSpPr txBox="1"/>
            <p:nvPr/>
          </p:nvSpPr>
          <p:spPr>
            <a:xfrm>
              <a:off x="1534144" y="2743461"/>
              <a:ext cx="5772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03" name="Google Shape;1003;p46">
              <a:extLst>
                <a:ext uri="{FF2B5EF4-FFF2-40B4-BE49-F238E27FC236}">
                  <a16:creationId xmlns:a16="http://schemas.microsoft.com/office/drawing/2014/main" id="{CB7D12C4-627A-7CF9-EFC7-BD402130FA72}"/>
                </a:ext>
              </a:extLst>
            </p:cNvPr>
            <p:cNvSpPr txBox="1"/>
            <p:nvPr/>
          </p:nvSpPr>
          <p:spPr>
            <a:xfrm>
              <a:off x="1534144" y="1540028"/>
              <a:ext cx="577200" cy="1182270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15" name="Google Shape;1015;p46">
              <a:extLst>
                <a:ext uri="{FF2B5EF4-FFF2-40B4-BE49-F238E27FC236}">
                  <a16:creationId xmlns:a16="http://schemas.microsoft.com/office/drawing/2014/main" id="{B41FEF44-5689-93FB-BAAA-1F1D057EF81F}"/>
                </a:ext>
              </a:extLst>
            </p:cNvPr>
            <p:cNvSpPr/>
            <p:nvPr/>
          </p:nvSpPr>
          <p:spPr>
            <a:xfrm>
              <a:off x="1534850" y="5360299"/>
              <a:ext cx="3219075" cy="541600"/>
            </a:xfrm>
            <a:prstGeom prst="rect">
              <a:avLst/>
            </a:prstGeom>
            <a:solidFill>
              <a:srgbClr val="FFF2CC">
                <a:alpha val="50000"/>
              </a:srgbClr>
            </a:solidFill>
            <a:ln>
              <a:noFill/>
            </a:ln>
          </p:spPr>
          <p:txBody>
            <a:bodyPr spcFirstLastPara="1" wrap="square" lIns="121900" tIns="0" rIns="121900" bIns="0" anchor="ctr" anchorCtr="0">
              <a:noAutofit/>
            </a:bodyPr>
            <a:lstStyle/>
            <a:p>
              <a:r>
                <a:rPr lang="en-US" altLang="zh-CN" sz="29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Baseline</a:t>
              </a:r>
              <a:endParaRPr sz="29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" name="Google Shape;1005;p46">
              <a:extLst>
                <a:ext uri="{FF2B5EF4-FFF2-40B4-BE49-F238E27FC236}">
                  <a16:creationId xmlns:a16="http://schemas.microsoft.com/office/drawing/2014/main" id="{5374E349-462A-EE56-8637-B7F42B687451}"/>
                </a:ext>
              </a:extLst>
            </p:cNvPr>
            <p:cNvSpPr txBox="1"/>
            <p:nvPr/>
          </p:nvSpPr>
          <p:spPr>
            <a:xfrm>
              <a:off x="2162146" y="2785780"/>
              <a:ext cx="2599600" cy="1223773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+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4" name="Google Shape;1006;p46">
              <a:extLst>
                <a:ext uri="{FF2B5EF4-FFF2-40B4-BE49-F238E27FC236}">
                  <a16:creationId xmlns:a16="http://schemas.microsoft.com/office/drawing/2014/main" id="{B903E376-4791-7970-FB5A-610A675967F3}"/>
                </a:ext>
              </a:extLst>
            </p:cNvPr>
            <p:cNvSpPr txBox="1"/>
            <p:nvPr/>
          </p:nvSpPr>
          <p:spPr>
            <a:xfrm>
              <a:off x="2154325" y="4051880"/>
              <a:ext cx="25996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+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7" name="Google Shape;1008;p46">
              <a:extLst>
                <a:ext uri="{FF2B5EF4-FFF2-40B4-BE49-F238E27FC236}">
                  <a16:creationId xmlns:a16="http://schemas.microsoft.com/office/drawing/2014/main" id="{E9907EDE-2A95-A669-EC65-DFA5CE25FA9C}"/>
                </a:ext>
              </a:extLst>
            </p:cNvPr>
            <p:cNvSpPr txBox="1"/>
            <p:nvPr/>
          </p:nvSpPr>
          <p:spPr>
            <a:xfrm>
              <a:off x="2162146" y="1533099"/>
              <a:ext cx="2599600" cy="121036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46300" tIns="24367" rIns="121900" bIns="24367" anchor="ctr" anchorCtr="0">
              <a:noAutofit/>
            </a:bodyPr>
            <a:lstStyle/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intermediate result </a:t>
              </a:r>
            </a:p>
            <a:p>
              <a:r>
                <a:rPr lang="en-US" altLang="zh-CN" dirty="0">
                  <a:solidFill>
                    <a:srgbClr val="002060"/>
                  </a:solidFill>
                  <a:latin typeface="Roboto"/>
                  <a:ea typeface="Roboto"/>
                  <a:sym typeface="Roboto"/>
                </a:rPr>
                <a:t>- visual correspondence</a:t>
              </a:r>
              <a:endParaRPr lang="en-US" dirty="0">
                <a:solidFill>
                  <a:srgbClr val="002060"/>
                </a:solidFill>
                <a:latin typeface="Roboto"/>
                <a:ea typeface="Roboto"/>
                <a:sym typeface="Roboto"/>
              </a:endParaRPr>
            </a:p>
          </p:txBody>
        </p:sp>
        <p:sp>
          <p:nvSpPr>
            <p:cNvPr id="8" name="Google Shape;1000;p46">
              <a:extLst>
                <a:ext uri="{FF2B5EF4-FFF2-40B4-BE49-F238E27FC236}">
                  <a16:creationId xmlns:a16="http://schemas.microsoft.com/office/drawing/2014/main" id="{EBEAE503-BE3D-360B-43E4-667E6537B788}"/>
                </a:ext>
              </a:extLst>
            </p:cNvPr>
            <p:cNvSpPr txBox="1"/>
            <p:nvPr/>
          </p:nvSpPr>
          <p:spPr>
            <a:xfrm>
              <a:off x="1534850" y="4051880"/>
              <a:ext cx="577200" cy="1266092"/>
            </a:xfrm>
            <a:prstGeom prst="rect">
              <a:avLst/>
            </a:prstGeom>
            <a:solidFill>
              <a:srgbClr val="FFF8E5">
                <a:alpha val="50000"/>
              </a:srgbClr>
            </a:solidFill>
            <a:ln>
              <a:noFill/>
            </a:ln>
          </p:spPr>
          <p:txBody>
            <a:bodyPr spcFirstLastPara="1" wrap="square" lIns="121900" tIns="24367" rIns="60933" bIns="24367" anchor="ctr" anchorCtr="0">
              <a:noAutofit/>
            </a:bodyPr>
            <a:lstStyle/>
            <a:p>
              <a:pPr algn="ctr"/>
              <a:r>
                <a:rPr lang="en" sz="3733" b="1" dirty="0">
                  <a:solidFill>
                    <a:srgbClr val="6C91C2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3733" b="1" dirty="0">
                <a:solidFill>
                  <a:srgbClr val="6C91C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E7021CC-4A05-4F7F-5164-BC4839C383D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96364" y="6333200"/>
            <a:ext cx="731600" cy="524800"/>
          </a:xfrm>
        </p:spPr>
        <p:txBody>
          <a:bodyPr>
            <a:normAutofit lnSpcReduction="10000"/>
          </a:bodyPr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595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DF2FB-4E24-9A0F-784E-2957FD2BF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2B75-4467-BD54-C0C3-83A9FA91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DB7CCE-0C75-A5E6-B5F0-D1E7E9206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88" y="3048423"/>
            <a:ext cx="8290019" cy="284131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5B943A2-D4AB-D30B-7ECC-B3F32D5E4F7C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059D8C-E52C-521B-F11A-0AFE7691DF61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</a:t>
              </a:r>
              <a:r>
                <a:rPr lang="en-US" altLang="zh-CN" sz="2800" b="1" dirty="0"/>
                <a:t> performance improvement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F057219C-0741-7BFC-5A2D-921C61EE06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A0D8E53-ECAA-BB53-208F-4AC97542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3931" y="6364662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48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DDD1E-466D-6A72-0978-4B947985F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60C04-BD28-48F4-5B81-CC107D039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E7FB92E7-2448-26E6-72DF-577870F22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786" y="3137892"/>
            <a:ext cx="9354183" cy="331407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5092D52-216B-BCC2-0D99-C07873C7359B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B49CD5-BEF5-8FD0-8836-3CB0022E463A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 </a:t>
              </a:r>
              <a:r>
                <a:rPr lang="en-US" sz="2800" b="1" dirty="0"/>
                <a:t>improving</a:t>
              </a:r>
              <a:r>
                <a:rPr lang="en-US" sz="2800" dirty="0"/>
                <a:t> </a:t>
              </a:r>
              <a:r>
                <a:rPr lang="en-US" altLang="zh-CN" sz="2800" dirty="0"/>
                <a:t>user </a:t>
              </a:r>
              <a:r>
                <a:rPr lang="en-US" altLang="zh-CN" sz="2800" b="1" dirty="0"/>
                <a:t>confidence</a:t>
              </a:r>
              <a:endParaRPr lang="en-US" sz="2800" b="1" dirty="0"/>
            </a:p>
          </p:txBody>
        </p:sp>
        <p:pic>
          <p:nvPicPr>
            <p:cNvPr id="10" name="Picture 4" descr="Image result for insight icon">
              <a:extLst>
                <a:ext uri="{FF2B5EF4-FFF2-40B4-BE49-F238E27FC236}">
                  <a16:creationId xmlns:a16="http://schemas.microsoft.com/office/drawing/2014/main" id="{C16EFCB9-CA4E-233B-BFB0-C6EADEB892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D2929D-456C-BFB9-0744-552DD8E71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7059" y="636466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03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26891-02AB-E30A-633D-08EE8760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0B75E-4DB1-118A-F07B-52C9083D5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User Study 2 (Key Results)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5" name="Picture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73139B5-2D2B-20EA-58D4-114D19F98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2" y="2974784"/>
            <a:ext cx="9388279" cy="333093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795D35-2BBF-AE15-88D0-71B9650FAB0E}"/>
              </a:ext>
            </a:extLst>
          </p:cNvPr>
          <p:cNvGrpSpPr/>
          <p:nvPr/>
        </p:nvGrpSpPr>
        <p:grpSpPr>
          <a:xfrm>
            <a:off x="1128418" y="1952742"/>
            <a:ext cx="10525635" cy="846385"/>
            <a:chOff x="1187684" y="1935808"/>
            <a:chExt cx="10525635" cy="84638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EA29EB-7038-625E-5589-AD91F3CDB5CA}"/>
                </a:ext>
              </a:extLst>
            </p:cNvPr>
            <p:cNvSpPr txBox="1"/>
            <p:nvPr/>
          </p:nvSpPr>
          <p:spPr>
            <a:xfrm>
              <a:off x="1843654" y="2111465"/>
              <a:ext cx="986966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Both features contribute to </a:t>
              </a:r>
              <a:r>
                <a:rPr lang="en-US" altLang="zh-CN" sz="2800" b="1" dirty="0"/>
                <a:t>reducing</a:t>
              </a:r>
              <a:r>
                <a:rPr lang="en-US" altLang="zh-CN" sz="2800" dirty="0"/>
                <a:t> user </a:t>
              </a:r>
              <a:r>
                <a:rPr lang="en-US" altLang="zh-CN" sz="2800" b="1" dirty="0"/>
                <a:t>cognitive load</a:t>
              </a:r>
              <a:endParaRPr lang="en-US" sz="2800" b="1" dirty="0"/>
            </a:p>
          </p:txBody>
        </p:sp>
        <p:pic>
          <p:nvPicPr>
            <p:cNvPr id="9" name="Picture 4" descr="Image result for insight icon">
              <a:extLst>
                <a:ext uri="{FF2B5EF4-FFF2-40B4-BE49-F238E27FC236}">
                  <a16:creationId xmlns:a16="http://schemas.microsoft.com/office/drawing/2014/main" id="{62D2FD20-6AB9-3516-7491-6C30CAC3D2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46" t="16338" r="23719" b="15749"/>
            <a:stretch/>
          </p:blipFill>
          <p:spPr bwMode="auto">
            <a:xfrm>
              <a:off x="1187684" y="1935808"/>
              <a:ext cx="655970" cy="846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4540ACF-8AF9-0803-8C43-4B48B8317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5494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808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D1877-58FE-D17A-EF5B-F168E48B5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0B3D9-F08C-903A-01C0-C27FB4920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Design Implications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D321A4-1DD9-9DA9-7F05-E5E953F9EA44}"/>
              </a:ext>
            </a:extLst>
          </p:cNvPr>
          <p:cNvSpPr txBox="1"/>
          <p:nvPr/>
        </p:nvSpPr>
        <p:spPr>
          <a:xfrm>
            <a:off x="564121" y="1759518"/>
            <a:ext cx="11358078" cy="3418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Establish </a:t>
            </a:r>
            <a:r>
              <a:rPr lang="en-US" sz="2800" b="1" dirty="0"/>
              <a:t>common ground </a:t>
            </a:r>
            <a:r>
              <a:rPr lang="en-US" sz="2800" dirty="0"/>
              <a:t>for mutual understanding.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Implement </a:t>
            </a:r>
            <a:r>
              <a:rPr lang="en-US" sz="2800" b="1" dirty="0"/>
              <a:t>free-form feedback </a:t>
            </a:r>
            <a:r>
              <a:rPr lang="en-US" sz="2800" dirty="0"/>
              <a:t>to improve performance.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Use </a:t>
            </a:r>
            <a:r>
              <a:rPr lang="en-US" sz="2800" b="1" dirty="0"/>
              <a:t>task decomposition </a:t>
            </a:r>
            <a:r>
              <a:rPr lang="en-US" sz="2800" dirty="0"/>
              <a:t>to reduce task complexity and isolate errors.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Use </a:t>
            </a:r>
            <a:r>
              <a:rPr lang="en-US" sz="2800" b="1" dirty="0"/>
              <a:t>visual correspondence </a:t>
            </a:r>
            <a:r>
              <a:rPr lang="en-US" sz="2800" dirty="0"/>
              <a:t>for navigation in data-intensive applications.</a:t>
            </a:r>
            <a:endParaRPr lang="en-US" sz="24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E51EF7-4CAC-D93E-E507-08077027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807" y="634803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4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1A13D9-602B-D3FE-6FD2-578AE5698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BBE5F-C766-0470-901E-4CF26A6BE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NL Interfaces for Databases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3CC8A65-797C-DDFD-3B85-FEFF3D6D3A8A}"/>
              </a:ext>
            </a:extLst>
          </p:cNvPr>
          <p:cNvSpPr/>
          <p:nvPr/>
        </p:nvSpPr>
        <p:spPr>
          <a:xfrm rot="12029664" flipV="1">
            <a:off x="3296317" y="2612731"/>
            <a:ext cx="5442032" cy="3795680"/>
          </a:xfrm>
          <a:prstGeom prst="arc">
            <a:avLst>
              <a:gd name="adj1" fmla="val 18364577"/>
              <a:gd name="adj2" fmla="val 20589107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B4945BD1-DB6B-A7C4-6D16-FD9B8A9C46BD}"/>
              </a:ext>
            </a:extLst>
          </p:cNvPr>
          <p:cNvSpPr/>
          <p:nvPr/>
        </p:nvSpPr>
        <p:spPr>
          <a:xfrm rot="3098793" flipV="1">
            <a:off x="1896650" y="1210656"/>
            <a:ext cx="5442032" cy="3795680"/>
          </a:xfrm>
          <a:prstGeom prst="arc">
            <a:avLst>
              <a:gd name="adj1" fmla="val 17709134"/>
              <a:gd name="adj2" fmla="val 20504874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7E9B74A-614F-D885-77DD-218DCF605D45}"/>
              </a:ext>
            </a:extLst>
          </p:cNvPr>
          <p:cNvSpPr/>
          <p:nvPr/>
        </p:nvSpPr>
        <p:spPr>
          <a:xfrm rot="1296345" flipV="1">
            <a:off x="3731408" y="1569758"/>
            <a:ext cx="5442032" cy="3795680"/>
          </a:xfrm>
          <a:prstGeom prst="arc">
            <a:avLst>
              <a:gd name="adj1" fmla="val 18226559"/>
              <a:gd name="adj2" fmla="val 20837838"/>
            </a:avLst>
          </a:prstGeom>
          <a:noFill/>
          <a:ln w="200025" cap="flat" cmpd="sng" algn="ctr">
            <a:gradFill flip="none" rotWithShape="1">
              <a:gsLst>
                <a:gs pos="43312">
                  <a:schemeClr val="bg1">
                    <a:lumMod val="75000"/>
                  </a:schemeClr>
                </a:gs>
                <a:gs pos="42625">
                  <a:srgbClr val="C1C1C1"/>
                </a:gs>
                <a:gs pos="41250">
                  <a:srgbClr val="C3C3C3"/>
                </a:gs>
                <a:gs pos="38500">
                  <a:srgbClr val="C6C7C6"/>
                </a:gs>
                <a:gs pos="33000">
                  <a:srgbClr val="CDCFCC"/>
                </a:gs>
                <a:gs pos="18000">
                  <a:srgbClr val="DBDED9"/>
                </a:gs>
                <a:gs pos="0">
                  <a:schemeClr val="accent6">
                    <a:lumMod val="5000"/>
                    <a:lumOff val="95000"/>
                    <a:alpha val="50000"/>
                  </a:schemeClr>
                </a:gs>
                <a:gs pos="44000">
                  <a:schemeClr val="bg1">
                    <a:lumMod val="75000"/>
                  </a:schemeClr>
                </a:gs>
                <a:gs pos="7900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0800000" scaled="1"/>
              <a:tileRect/>
            </a:gradFill>
            <a:prstDash val="solid"/>
            <a:round/>
            <a:headEnd type="triangle" w="sm" len="sm"/>
            <a:tailEnd type="none" w="sm" len="sm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  <a:gd name="connsiteX2" fmla="*/ 564769 w 1129538"/>
                      <a:gd name="connsiteY2" fmla="*/ 370710 h 741420"/>
                      <a:gd name="connsiteX3" fmla="*/ 564769 w 1129538"/>
                      <a:gd name="connsiteY3" fmla="*/ 0 h 741420"/>
                      <a:gd name="connsiteX0" fmla="*/ 564769 w 1129538"/>
                      <a:gd name="connsiteY0" fmla="*/ 0 h 741420"/>
                      <a:gd name="connsiteX1" fmla="*/ 1129538 w 1129538"/>
                      <a:gd name="connsiteY1" fmla="*/ 370710 h 741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1129538" h="741420" stroke="0" extrusionOk="0">
                        <a:moveTo>
                          <a:pt x="564769" y="0"/>
                        </a:moveTo>
                        <a:cubicBezTo>
                          <a:pt x="866744" y="-6130"/>
                          <a:pt x="1102979" y="175941"/>
                          <a:pt x="1129538" y="370710"/>
                        </a:cubicBezTo>
                        <a:cubicBezTo>
                          <a:pt x="1050577" y="384184"/>
                          <a:pt x="656655" y="364084"/>
                          <a:pt x="564769" y="370710"/>
                        </a:cubicBezTo>
                        <a:cubicBezTo>
                          <a:pt x="577801" y="320980"/>
                          <a:pt x="577315" y="61724"/>
                          <a:pt x="564769" y="0"/>
                        </a:cubicBezTo>
                        <a:close/>
                      </a:path>
                      <a:path w="1129538" h="741420" fill="none" extrusionOk="0">
                        <a:moveTo>
                          <a:pt x="564769" y="0"/>
                        </a:moveTo>
                        <a:cubicBezTo>
                          <a:pt x="850679" y="-14227"/>
                          <a:pt x="1155722" y="178484"/>
                          <a:pt x="1129538" y="370710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5777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D75464-D939-8B64-AEC7-5D0F40D8EA51}"/>
              </a:ext>
            </a:extLst>
          </p:cNvPr>
          <p:cNvGrpSpPr/>
          <p:nvPr/>
        </p:nvGrpSpPr>
        <p:grpSpPr>
          <a:xfrm>
            <a:off x="5342078" y="5136502"/>
            <a:ext cx="2040110" cy="1283440"/>
            <a:chOff x="5342078" y="5136502"/>
            <a:chExt cx="2040110" cy="1283440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4E50AF8-A187-BD2B-4A58-1F29218B7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0198" y="5136502"/>
              <a:ext cx="818907" cy="818907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5E60191-522E-1E1A-8770-509C7B050889}"/>
                </a:ext>
              </a:extLst>
            </p:cNvPr>
            <p:cNvSpPr txBox="1"/>
            <p:nvPr/>
          </p:nvSpPr>
          <p:spPr>
            <a:xfrm>
              <a:off x="5342078" y="5896722"/>
              <a:ext cx="20401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Query</a:t>
              </a:r>
              <a:r>
                <a:rPr lang="en-US" altLang="zh-CN" sz="2800" dirty="0"/>
                <a:t> </a:t>
              </a:r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result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F12302-1992-BE7E-4041-8906B65472EB}"/>
              </a:ext>
            </a:extLst>
          </p:cNvPr>
          <p:cNvGrpSpPr/>
          <p:nvPr/>
        </p:nvGrpSpPr>
        <p:grpSpPr>
          <a:xfrm>
            <a:off x="5371247" y="1731595"/>
            <a:ext cx="1901354" cy="2371359"/>
            <a:chOff x="5371247" y="1731595"/>
            <a:chExt cx="1901354" cy="237135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2E9246-8803-3D8C-78AF-2122E5A1129A}"/>
                </a:ext>
              </a:extLst>
            </p:cNvPr>
            <p:cNvSpPr/>
            <p:nvPr/>
          </p:nvSpPr>
          <p:spPr>
            <a:xfrm>
              <a:off x="5505117" y="1731595"/>
              <a:ext cx="1423406" cy="1390849"/>
            </a:xfrm>
            <a:prstGeom prst="roundRect">
              <a:avLst>
                <a:gd name="adj" fmla="val 12469"/>
              </a:avLst>
            </a:prstGeom>
            <a:noFill/>
            <a:ln w="25400">
              <a:solidFill>
                <a:schemeClr val="accent1">
                  <a:shade val="15000"/>
                  <a:alpha val="99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EFB4CED-4797-8A95-75AC-08E036509813}"/>
                </a:ext>
              </a:extLst>
            </p:cNvPr>
            <p:cNvSpPr txBox="1"/>
            <p:nvPr/>
          </p:nvSpPr>
          <p:spPr>
            <a:xfrm>
              <a:off x="5371247" y="3148847"/>
              <a:ext cx="190135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Text-to-SQL</a:t>
              </a:r>
            </a:p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Model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F5B5E61-34E1-C575-5E7C-C00E819B5B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833" y="2088137"/>
              <a:ext cx="777480" cy="77748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31509BE-15EF-2FB5-6783-3C138405D719}"/>
              </a:ext>
            </a:extLst>
          </p:cNvPr>
          <p:cNvGrpSpPr/>
          <p:nvPr/>
        </p:nvGrpSpPr>
        <p:grpSpPr>
          <a:xfrm>
            <a:off x="2832049" y="3058321"/>
            <a:ext cx="1846339" cy="1817263"/>
            <a:chOff x="2023424" y="3611071"/>
            <a:chExt cx="1846339" cy="1817263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E927B3-2D81-1330-8F65-469181009BCF}"/>
                </a:ext>
              </a:extLst>
            </p:cNvPr>
            <p:cNvSpPr txBox="1"/>
            <p:nvPr/>
          </p:nvSpPr>
          <p:spPr>
            <a:xfrm>
              <a:off x="2023424" y="4905114"/>
              <a:ext cx="1846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Non-expert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433EA7E-6067-31C7-4247-D9E8C5CEA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18954" y="3611071"/>
              <a:ext cx="1294043" cy="129404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DEDA11-677A-BE86-FCFC-B3D9D70078C2}"/>
              </a:ext>
            </a:extLst>
          </p:cNvPr>
          <p:cNvGrpSpPr/>
          <p:nvPr/>
        </p:nvGrpSpPr>
        <p:grpSpPr>
          <a:xfrm>
            <a:off x="8291865" y="2839526"/>
            <a:ext cx="1707585" cy="1910622"/>
            <a:chOff x="9041345" y="3126431"/>
            <a:chExt cx="1707585" cy="191062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3B3862-C92E-F3ED-3E08-CBECC7D11F30}"/>
                </a:ext>
              </a:extLst>
            </p:cNvPr>
            <p:cNvSpPr txBox="1"/>
            <p:nvPr/>
          </p:nvSpPr>
          <p:spPr>
            <a:xfrm>
              <a:off x="9066738" y="4513833"/>
              <a:ext cx="16821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Databases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5A7A798-BEF3-EC57-557E-120C2C697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41345" y="3126431"/>
              <a:ext cx="1601771" cy="160177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5441193-3640-9D68-7DB2-09CD672651FA}"/>
              </a:ext>
            </a:extLst>
          </p:cNvPr>
          <p:cNvGrpSpPr/>
          <p:nvPr/>
        </p:nvGrpSpPr>
        <p:grpSpPr>
          <a:xfrm>
            <a:off x="5222898" y="2028868"/>
            <a:ext cx="5442032" cy="4639270"/>
            <a:chOff x="5222898" y="2028868"/>
            <a:chExt cx="5442032" cy="4639270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13EE8751-B989-F831-DDAA-3C75811E08DA}"/>
                </a:ext>
              </a:extLst>
            </p:cNvPr>
            <p:cNvSpPr/>
            <p:nvPr/>
          </p:nvSpPr>
          <p:spPr>
            <a:xfrm rot="13445219" flipV="1">
              <a:off x="5222898" y="2872458"/>
              <a:ext cx="5442032" cy="3795680"/>
            </a:xfrm>
            <a:prstGeom prst="arc">
              <a:avLst>
                <a:gd name="adj1" fmla="val 17627296"/>
                <a:gd name="adj2" fmla="val 20244155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733B844-4251-09E8-333E-68E54D2CE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57831" y="2028868"/>
              <a:ext cx="401758" cy="401758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30519BC-E630-196B-D327-749D6A428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735" y="6346601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81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7337E-C8CA-C682-ABCE-0F64713E5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9B33-4070-4CE3-71AF-900646BE2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Conclusion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C67F13-7A75-6571-B3C3-1366879E39DF}"/>
              </a:ext>
            </a:extLst>
          </p:cNvPr>
          <p:cNvSpPr txBox="1"/>
          <p:nvPr/>
        </p:nvSpPr>
        <p:spPr>
          <a:xfrm>
            <a:off x="564121" y="2047730"/>
            <a:ext cx="1162787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We introduce </a:t>
            </a:r>
            <a:r>
              <a:rPr lang="en-US" sz="2800" dirty="0" err="1"/>
              <a:t>SQLucid</a:t>
            </a:r>
            <a:r>
              <a:rPr lang="en-US" sz="2800" dirty="0"/>
              <a:t>, an interactive database query system.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</a:t>
            </a:r>
            <a:r>
              <a:rPr lang="en-US" altLang="zh-CN" sz="2800" dirty="0" err="1"/>
              <a:t>SQLucid</a:t>
            </a:r>
            <a:r>
              <a:rPr lang="en-US" altLang="zh-CN" sz="2800" dirty="0"/>
              <a:t> helps users understand generated query and freely fix errors.</a:t>
            </a:r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altLang="zh-CN" sz="105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 </a:t>
            </a:r>
            <a:r>
              <a:rPr lang="en-US" sz="2800" dirty="0" err="1"/>
              <a:t>SQLucid</a:t>
            </a:r>
            <a:r>
              <a:rPr lang="en-US" sz="2800" dirty="0"/>
              <a:t> significantly improves natural language query performance, with </a:t>
            </a:r>
            <a:r>
              <a:rPr lang="en-US" altLang="zh-CN" sz="2800" dirty="0"/>
              <a:t>less user cognitive load and higher confidence</a:t>
            </a:r>
            <a:r>
              <a:rPr lang="en-US" sz="2800" dirty="0"/>
              <a:t>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9411A0-9A6D-2EC1-FEDE-D89CCED46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42120" y="6381288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55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51953-FF8F-46AE-506B-99DE283D8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1082EAA-8B1F-EE9F-6E93-96164AF18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636" y="1472649"/>
            <a:ext cx="3327329" cy="3327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9E118-281C-7168-03EE-384EF9D3B2F4}"/>
              </a:ext>
            </a:extLst>
          </p:cNvPr>
          <p:cNvSpPr txBox="1"/>
          <p:nvPr/>
        </p:nvSpPr>
        <p:spPr>
          <a:xfrm>
            <a:off x="7693892" y="5151829"/>
            <a:ext cx="27617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Paper, Code, 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3E16E5-0BA4-955E-4CE9-93EA38A4F77A}"/>
              </a:ext>
            </a:extLst>
          </p:cNvPr>
          <p:cNvSpPr txBox="1"/>
          <p:nvPr/>
        </p:nvSpPr>
        <p:spPr>
          <a:xfrm>
            <a:off x="2410189" y="1921843"/>
            <a:ext cx="29594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Thank you!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0484A-45A3-3ADE-0C2D-A3A523D84E6A}"/>
              </a:ext>
            </a:extLst>
          </p:cNvPr>
          <p:cNvSpPr txBox="1"/>
          <p:nvPr/>
        </p:nvSpPr>
        <p:spPr>
          <a:xfrm>
            <a:off x="2617779" y="3136314"/>
            <a:ext cx="24449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Q &amp; 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352A3-C2DF-70EA-9CD1-A5D8D1DFC5F7}"/>
              </a:ext>
            </a:extLst>
          </p:cNvPr>
          <p:cNvSpPr txBox="1"/>
          <p:nvPr/>
        </p:nvSpPr>
        <p:spPr>
          <a:xfrm>
            <a:off x="773780" y="5151829"/>
            <a:ext cx="64376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hlinkClick r:id="rId4"/>
              </a:rPr>
              <a:t>https://github.com/magic-YuanTian/SQLucid</a:t>
            </a:r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584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52AB3-D3AE-9646-0653-CAD1E4914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B8396-1931-9910-D11A-34AB54771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NL Interfaces may misinterpret user intents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650C6AF-6353-E49C-B69E-5DDE1F72074C}"/>
              </a:ext>
            </a:extLst>
          </p:cNvPr>
          <p:cNvGrpSpPr/>
          <p:nvPr/>
        </p:nvGrpSpPr>
        <p:grpSpPr>
          <a:xfrm>
            <a:off x="4536999" y="339827"/>
            <a:ext cx="8197029" cy="6280658"/>
            <a:chOff x="4536999" y="339827"/>
            <a:chExt cx="8197029" cy="6280658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68815FC8-70D7-3BB4-B547-CDAA16D1FEF5}"/>
                </a:ext>
              </a:extLst>
            </p:cNvPr>
            <p:cNvSpPr/>
            <p:nvPr/>
          </p:nvSpPr>
          <p:spPr>
            <a:xfrm>
              <a:off x="7574215" y="1683942"/>
              <a:ext cx="1423406" cy="1390849"/>
            </a:xfrm>
            <a:prstGeom prst="roundRect">
              <a:avLst>
                <a:gd name="adj" fmla="val 12469"/>
              </a:avLst>
            </a:prstGeom>
            <a:noFill/>
            <a:ln w="25400">
              <a:solidFill>
                <a:schemeClr val="accent1">
                  <a:shade val="15000"/>
                  <a:alpha val="99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8B151DAF-1408-6ECA-7104-5E982662F098}"/>
                </a:ext>
              </a:extLst>
            </p:cNvPr>
            <p:cNvSpPr/>
            <p:nvPr/>
          </p:nvSpPr>
          <p:spPr>
            <a:xfrm rot="13445219" flipV="1">
              <a:off x="7291996" y="2824805"/>
              <a:ext cx="5442032" cy="3795680"/>
            </a:xfrm>
            <a:prstGeom prst="arc">
              <a:avLst>
                <a:gd name="adj1" fmla="val 17627296"/>
                <a:gd name="adj2" fmla="val 20244155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C8C4C3DE-607C-7CFB-6292-49E8348FEC03}"/>
                </a:ext>
              </a:extLst>
            </p:cNvPr>
            <p:cNvSpPr/>
            <p:nvPr/>
          </p:nvSpPr>
          <p:spPr>
            <a:xfrm rot="12029664" flipV="1">
              <a:off x="5365415" y="2565078"/>
              <a:ext cx="5442032" cy="3795680"/>
            </a:xfrm>
            <a:prstGeom prst="arc">
              <a:avLst>
                <a:gd name="adj1" fmla="val 18364577"/>
                <a:gd name="adj2" fmla="val 20775654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71BD7C2-25AA-6FEE-1AB6-719A73404579}"/>
                </a:ext>
              </a:extLst>
            </p:cNvPr>
            <p:cNvGrpSpPr/>
            <p:nvPr/>
          </p:nvGrpSpPr>
          <p:grpSpPr>
            <a:xfrm>
              <a:off x="5800506" y="1522105"/>
              <a:ext cx="5442032" cy="4850184"/>
              <a:chOff x="3658295" y="1228590"/>
              <a:chExt cx="5442032" cy="4850184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D5B578D5-04D1-5041-E553-E5E309FDF0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97085" y="4795334"/>
                <a:ext cx="818907" cy="818907"/>
              </a:xfrm>
              <a:prstGeom prst="rect">
                <a:avLst/>
              </a:prstGeom>
              <a:effectLst>
                <a:glow rad="317500">
                  <a:srgbClr val="E60000">
                    <a:alpha val="40000"/>
                  </a:srgbClr>
                </a:glow>
              </a:effectLst>
            </p:spPr>
          </p:pic>
          <p:sp>
            <p:nvSpPr>
              <p:cNvPr id="30" name="Arc 29">
                <a:extLst>
                  <a:ext uri="{FF2B5EF4-FFF2-40B4-BE49-F238E27FC236}">
                    <a16:creationId xmlns:a16="http://schemas.microsoft.com/office/drawing/2014/main" id="{C38C3A75-64AC-16F3-9CE4-0FF348D62226}"/>
                  </a:ext>
                </a:extLst>
              </p:cNvPr>
              <p:cNvSpPr/>
              <p:nvPr/>
            </p:nvSpPr>
            <p:spPr>
              <a:xfrm rot="1296345" flipV="1">
                <a:off x="3658295" y="1228590"/>
                <a:ext cx="5442032" cy="3795680"/>
              </a:xfrm>
              <a:prstGeom prst="arc">
                <a:avLst>
                  <a:gd name="adj1" fmla="val 18226559"/>
                  <a:gd name="adj2" fmla="val 20837838"/>
                </a:avLst>
              </a:prstGeom>
              <a:noFill/>
              <a:ln w="200025" cap="flat" cmpd="sng" algn="ctr">
                <a:gradFill flip="none" rotWithShape="1">
                  <a:gsLst>
                    <a:gs pos="43312">
                      <a:schemeClr val="bg1">
                        <a:lumMod val="75000"/>
                      </a:schemeClr>
                    </a:gs>
                    <a:gs pos="42625">
                      <a:srgbClr val="C1C1C1"/>
                    </a:gs>
                    <a:gs pos="41250">
                      <a:srgbClr val="C3C3C3"/>
                    </a:gs>
                    <a:gs pos="38500">
                      <a:srgbClr val="C6C7C6"/>
                    </a:gs>
                    <a:gs pos="33000">
                      <a:srgbClr val="CDCFCC"/>
                    </a:gs>
                    <a:gs pos="18000">
                      <a:srgbClr val="DBDED9"/>
                    </a:gs>
                    <a:gs pos="0">
                      <a:schemeClr val="accent6">
                        <a:lumMod val="5000"/>
                        <a:lumOff val="95000"/>
                        <a:alpha val="50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9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  <a:prstDash val="solid"/>
                <a:round/>
                <a:headEnd type="triangle" w="sm" len="sm"/>
                <a:tailEnd type="none" w="sm" len="sm"/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564769 w 1129538"/>
                          <a:gd name="connsiteY0" fmla="*/ 0 h 741420"/>
                          <a:gd name="connsiteX1" fmla="*/ 1129538 w 1129538"/>
                          <a:gd name="connsiteY1" fmla="*/ 370710 h 741420"/>
                          <a:gd name="connsiteX2" fmla="*/ 564769 w 1129538"/>
                          <a:gd name="connsiteY2" fmla="*/ 370710 h 741420"/>
                          <a:gd name="connsiteX3" fmla="*/ 564769 w 1129538"/>
                          <a:gd name="connsiteY3" fmla="*/ 0 h 741420"/>
                          <a:gd name="connsiteX0" fmla="*/ 564769 w 1129538"/>
                          <a:gd name="connsiteY0" fmla="*/ 0 h 741420"/>
                          <a:gd name="connsiteX1" fmla="*/ 1129538 w 1129538"/>
                          <a:gd name="connsiteY1" fmla="*/ 370710 h 7414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</a:cxnLst>
                        <a:rect l="l" t="t" r="r" b="b"/>
                        <a:pathLst>
                          <a:path w="1129538" h="741420" stroke="0" extrusionOk="0">
                            <a:moveTo>
                              <a:pt x="564769" y="0"/>
                            </a:moveTo>
                            <a:cubicBezTo>
                              <a:pt x="866744" y="-6130"/>
                              <a:pt x="1102979" y="175941"/>
                              <a:pt x="1129538" y="370710"/>
                            </a:cubicBezTo>
                            <a:cubicBezTo>
                              <a:pt x="1050577" y="384184"/>
                              <a:pt x="656655" y="364084"/>
                              <a:pt x="564769" y="370710"/>
                            </a:cubicBezTo>
                            <a:cubicBezTo>
                              <a:pt x="577801" y="320980"/>
                              <a:pt x="577315" y="61724"/>
                              <a:pt x="564769" y="0"/>
                            </a:cubicBezTo>
                            <a:close/>
                          </a:path>
                          <a:path w="1129538" h="741420" fill="none" extrusionOk="0">
                            <a:moveTo>
                              <a:pt x="564769" y="0"/>
                            </a:moveTo>
                            <a:cubicBezTo>
                              <a:pt x="850679" y="-14227"/>
                              <a:pt x="1155722" y="178484"/>
                              <a:pt x="1129538" y="370710"/>
                            </a:cubicBezTo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5777" dirty="0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D96B567-4253-F351-85B2-9FF1E92AFCCA}"/>
                  </a:ext>
                </a:extLst>
              </p:cNvPr>
              <p:cNvSpPr txBox="1"/>
              <p:nvPr/>
            </p:nvSpPr>
            <p:spPr>
              <a:xfrm>
                <a:off x="5213207" y="5555554"/>
                <a:ext cx="20712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Wrong</a:t>
                </a:r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result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D0118BF-AA65-D967-716C-196E5F979725}"/>
                </a:ext>
              </a:extLst>
            </p:cNvPr>
            <p:cNvSpPr txBox="1"/>
            <p:nvPr/>
          </p:nvSpPr>
          <p:spPr>
            <a:xfrm>
              <a:off x="7440345" y="3101194"/>
              <a:ext cx="19013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Text-to-SQL</a:t>
              </a:r>
            </a:p>
            <a:p>
              <a:pPr algn="ctr"/>
              <a:r>
                <a:rPr lang="en-US" altLang="zh-CN" sz="2800" b="1" dirty="0">
                  <a:solidFill>
                    <a:srgbClr val="669E40"/>
                  </a:solidFill>
                </a:rPr>
                <a:t>Model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BF4BF0-04CA-7A3F-3059-22EE88527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1931" y="2040484"/>
              <a:ext cx="777480" cy="77748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532E57-B5D6-3234-C8B8-FD3B8DB6CFFF}"/>
                </a:ext>
              </a:extLst>
            </p:cNvPr>
            <p:cNvGrpSpPr/>
            <p:nvPr/>
          </p:nvGrpSpPr>
          <p:grpSpPr>
            <a:xfrm>
              <a:off x="10360963" y="2791873"/>
              <a:ext cx="1707585" cy="1910622"/>
              <a:chOff x="9041345" y="3126431"/>
              <a:chExt cx="1707585" cy="191062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F72AAB7-DEF6-45C1-8F80-07BDAA967EF1}"/>
                  </a:ext>
                </a:extLst>
              </p:cNvPr>
              <p:cNvSpPr txBox="1"/>
              <p:nvPr/>
            </p:nvSpPr>
            <p:spPr>
              <a:xfrm>
                <a:off x="9066738" y="4513833"/>
                <a:ext cx="16821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>
                        <a:lumMod val="50000"/>
                      </a:schemeClr>
                    </a:solidFill>
                  </a:rPr>
                  <a:t>Databases</a:t>
                </a:r>
                <a:endParaRPr lang="en-US" sz="28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DDE45A84-0A04-A49B-6555-3B9C5D3018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41345" y="3126431"/>
                <a:ext cx="1601771" cy="1601771"/>
              </a:xfrm>
              <a:prstGeom prst="rect">
                <a:avLst/>
              </a:prstGeom>
            </p:spPr>
          </p:pic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6FCC039-90BD-7E76-61C1-08C7E8311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22762" y="3381347"/>
              <a:ext cx="1049771" cy="10497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006EABD-7016-EFF6-3109-46F8D07BD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28182" y="1977608"/>
              <a:ext cx="401758" cy="401758"/>
            </a:xfrm>
            <a:prstGeom prst="rect">
              <a:avLst/>
            </a:prstGeom>
            <a:effectLst>
              <a:glow rad="101600">
                <a:srgbClr val="E60000">
                  <a:alpha val="40000"/>
                </a:srgbClr>
              </a:glow>
            </a:effectLst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3F64D3A3-2E43-4553-F8ED-B8D9E3DF54AA}"/>
                </a:ext>
              </a:extLst>
            </p:cNvPr>
            <p:cNvSpPr/>
            <p:nvPr/>
          </p:nvSpPr>
          <p:spPr>
            <a:xfrm rot="3098793" flipV="1">
              <a:off x="3965748" y="1163003"/>
              <a:ext cx="5442032" cy="3795680"/>
            </a:xfrm>
            <a:prstGeom prst="arc">
              <a:avLst>
                <a:gd name="adj1" fmla="val 17709134"/>
                <a:gd name="adj2" fmla="val 20504874"/>
              </a:avLst>
            </a:prstGeom>
            <a:noFill/>
            <a:ln w="200025" cap="flat" cmpd="sng" algn="ctr">
              <a:gradFill flip="none" rotWithShape="1">
                <a:gsLst>
                  <a:gs pos="43312">
                    <a:schemeClr val="bg1">
                      <a:lumMod val="75000"/>
                    </a:schemeClr>
                  </a:gs>
                  <a:gs pos="42625">
                    <a:srgbClr val="C1C1C1"/>
                  </a:gs>
                  <a:gs pos="41250">
                    <a:srgbClr val="C3C3C3"/>
                  </a:gs>
                  <a:gs pos="38500">
                    <a:srgbClr val="C6C7C6"/>
                  </a:gs>
                  <a:gs pos="33000">
                    <a:srgbClr val="CDCFCC"/>
                  </a:gs>
                  <a:gs pos="18000">
                    <a:srgbClr val="DBDED9"/>
                  </a:gs>
                  <a:gs pos="0">
                    <a:schemeClr val="accent6">
                      <a:lumMod val="5000"/>
                      <a:lumOff val="95000"/>
                      <a:alpha val="50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900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10800000" scaled="1"/>
                <a:tileRect/>
              </a:gradFill>
              <a:prstDash val="solid"/>
              <a:round/>
              <a:headEnd type="triangle" w="sm" len="sm"/>
              <a:tailEnd type="none" w="sm" len="sm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  <a:gd name="connsiteX2" fmla="*/ 564769 w 1129538"/>
                        <a:gd name="connsiteY2" fmla="*/ 370710 h 741420"/>
                        <a:gd name="connsiteX3" fmla="*/ 564769 w 1129538"/>
                        <a:gd name="connsiteY3" fmla="*/ 0 h 741420"/>
                        <a:gd name="connsiteX0" fmla="*/ 564769 w 1129538"/>
                        <a:gd name="connsiteY0" fmla="*/ 0 h 741420"/>
                        <a:gd name="connsiteX1" fmla="*/ 1129538 w 1129538"/>
                        <a:gd name="connsiteY1" fmla="*/ 370710 h 7414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</a:cxnLst>
                      <a:rect l="l" t="t" r="r" b="b"/>
                      <a:pathLst>
                        <a:path w="1129538" h="741420" stroke="0" extrusionOk="0">
                          <a:moveTo>
                            <a:pt x="564769" y="0"/>
                          </a:moveTo>
                          <a:cubicBezTo>
                            <a:pt x="866744" y="-6130"/>
                            <a:pt x="1102979" y="175941"/>
                            <a:pt x="1129538" y="370710"/>
                          </a:cubicBezTo>
                          <a:cubicBezTo>
                            <a:pt x="1050577" y="384184"/>
                            <a:pt x="656655" y="364084"/>
                            <a:pt x="564769" y="370710"/>
                          </a:cubicBezTo>
                          <a:cubicBezTo>
                            <a:pt x="577801" y="320980"/>
                            <a:pt x="577315" y="61724"/>
                            <a:pt x="564769" y="0"/>
                          </a:cubicBezTo>
                          <a:close/>
                        </a:path>
                        <a:path w="1129538" h="741420" fill="none" extrusionOk="0">
                          <a:moveTo>
                            <a:pt x="564769" y="0"/>
                          </a:moveTo>
                          <a:cubicBezTo>
                            <a:pt x="850679" y="-14227"/>
                            <a:pt x="1155722" y="178484"/>
                            <a:pt x="1129538" y="370710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5777" dirty="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28BF73E-2384-7AC4-1459-42F43D3AF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36999" y="2595675"/>
              <a:ext cx="905933" cy="905933"/>
            </a:xfrm>
            <a:prstGeom prst="rect">
              <a:avLst/>
            </a:prstGeom>
          </p:spPr>
        </p:pic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31ECFEC-AC72-5B3C-95FA-D7B2F7CF1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231" y="6324713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9A141-D271-36C9-319A-05AFE164119D}"/>
              </a:ext>
            </a:extLst>
          </p:cNvPr>
          <p:cNvSpPr txBox="1"/>
          <p:nvPr/>
        </p:nvSpPr>
        <p:spPr>
          <a:xfrm>
            <a:off x="688029" y="1683942"/>
            <a:ext cx="340678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Font typeface="Wingdings" panose="05000000000000000000" pitchFamily="2" charset="2"/>
              <a:buChar char="q"/>
            </a:pPr>
            <a:r>
              <a:rPr lang="en-US" sz="2400" dirty="0"/>
              <a:t> Best models have error rates of at least </a:t>
            </a:r>
            <a:r>
              <a:rPr lang="en-US" sz="2400" b="1" dirty="0">
                <a:solidFill>
                  <a:srgbClr val="C00000"/>
                </a:solidFill>
              </a:rPr>
              <a:t>10%</a:t>
            </a:r>
            <a:r>
              <a:rPr lang="en-US" sz="2400" dirty="0"/>
              <a:t> on Spider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Yu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et al., 2018] </a:t>
            </a:r>
            <a:r>
              <a:rPr lang="en-US" sz="2400" dirty="0"/>
              <a:t>and </a:t>
            </a:r>
            <a:r>
              <a:rPr lang="en-US" sz="2400" b="1" dirty="0">
                <a:solidFill>
                  <a:srgbClr val="C00000"/>
                </a:solidFill>
              </a:rPr>
              <a:t>27%</a:t>
            </a:r>
            <a:r>
              <a:rPr lang="en-US" sz="2400" dirty="0"/>
              <a:t> on BIRD 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[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</a:rPr>
              <a:t>Li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et al., 2023]</a:t>
            </a:r>
          </a:p>
          <a:p>
            <a:pPr lvl="0">
              <a:buFont typeface="Wingdings" panose="05000000000000000000" pitchFamily="2" charset="2"/>
              <a:buChar char="q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1">
                  <a:lumMod val="65000"/>
                </a:schemeClr>
              </a:solidFill>
            </a:endParaRPr>
          </a:p>
          <a:p>
            <a:pPr lvl="0"/>
            <a:endParaRPr lang="en-US" sz="1200" dirty="0"/>
          </a:p>
          <a:p>
            <a:pPr lvl="0">
              <a:buFont typeface="Wingdings" panose="05000000000000000000" pitchFamily="2" charset="2"/>
              <a:buChar char="q"/>
            </a:pPr>
            <a:r>
              <a:rPr lang="en-US" altLang="zh-CN" sz="2400" dirty="0"/>
              <a:t> Cause severe consequences in </a:t>
            </a:r>
            <a:br>
              <a:rPr lang="en-US" altLang="zh-CN" sz="2400" dirty="0"/>
            </a:br>
            <a:r>
              <a:rPr lang="en-US" altLang="zh-CN" sz="2400" dirty="0"/>
              <a:t>high-stakes domains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093AB1-FBAD-4F92-145E-2CD738027D03}"/>
              </a:ext>
            </a:extLst>
          </p:cNvPr>
          <p:cNvSpPr txBox="1"/>
          <p:nvPr/>
        </p:nvSpPr>
        <p:spPr>
          <a:xfrm>
            <a:off x="578392" y="5337193"/>
            <a:ext cx="4951663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i="1" dirty="0">
                <a:solidFill>
                  <a:srgbClr val="C00000"/>
                </a:solidFill>
              </a:rPr>
              <a:t>Users </a:t>
            </a:r>
            <a:r>
              <a:rPr lang="en-US" altLang="zh-CN" sz="2800" b="1" i="1" dirty="0">
                <a:solidFill>
                  <a:srgbClr val="C00000"/>
                </a:solidFill>
              </a:rPr>
              <a:t>don’t</a:t>
            </a:r>
            <a:r>
              <a:rPr lang="en-US" sz="2800" b="1" i="1" dirty="0">
                <a:solidFill>
                  <a:srgbClr val="C00000"/>
                </a:solidFill>
              </a:rPr>
              <a:t> trust the model!</a:t>
            </a:r>
          </a:p>
        </p:txBody>
      </p:sp>
    </p:spTree>
    <p:extLst>
      <p:ext uri="{BB962C8B-B14F-4D97-AF65-F5344CB8AC3E}">
        <p14:creationId xmlns:p14="http://schemas.microsoft.com/office/powerpoint/2010/main" val="23272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DA92E-23A9-02A2-CA0C-6049736F1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D21B4D4-4159-D04E-170E-6B8B6176DA31}"/>
              </a:ext>
            </a:extLst>
          </p:cNvPr>
          <p:cNvSpPr/>
          <p:nvPr/>
        </p:nvSpPr>
        <p:spPr>
          <a:xfrm>
            <a:off x="749301" y="1872865"/>
            <a:ext cx="10591800" cy="1750941"/>
          </a:xfrm>
          <a:prstGeom prst="roundRect">
            <a:avLst>
              <a:gd name="adj" fmla="val 6875"/>
            </a:avLst>
          </a:prstGeom>
          <a:solidFill>
            <a:srgbClr val="FFF2CC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41864-EB6F-3733-DC9A-DECE3428B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SQL Generation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B328D5-9270-9D79-30E9-7F562FEFC2BA}"/>
              </a:ext>
            </a:extLst>
          </p:cNvPr>
          <p:cNvSpPr txBox="1"/>
          <p:nvPr/>
        </p:nvSpPr>
        <p:spPr>
          <a:xfrm>
            <a:off x="1001596" y="2023368"/>
            <a:ext cx="4561957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Explain system </a:t>
            </a:r>
            <a:r>
              <a:rPr lang="en-US" altLang="zh-CN" sz="2400" dirty="0"/>
              <a:t>decision</a:t>
            </a:r>
            <a:r>
              <a:rPr lang="en-US" sz="2400" dirty="0"/>
              <a:t> to users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Increase user trust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 Help users detect errors</a:t>
            </a:r>
            <a:br>
              <a:rPr lang="en-US" sz="28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746484-236A-C1A3-5916-4CB176C4670B}"/>
              </a:ext>
            </a:extLst>
          </p:cNvPr>
          <p:cNvSpPr txBox="1"/>
          <p:nvPr/>
        </p:nvSpPr>
        <p:spPr>
          <a:xfrm>
            <a:off x="6321426" y="2023368"/>
            <a:ext cx="65055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400" dirty="0"/>
              <a:t> Incorporate user feedback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sz="2400" dirty="0"/>
              <a:t>Remove ambiguity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sz="2400" dirty="0"/>
              <a:t>Allow user to fix errors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718616-F1AF-B0CF-E05C-9BBDC3EEE3E2}"/>
              </a:ext>
            </a:extLst>
          </p:cNvPr>
          <p:cNvGrpSpPr/>
          <p:nvPr/>
        </p:nvGrpSpPr>
        <p:grpSpPr>
          <a:xfrm>
            <a:off x="317692" y="4335163"/>
            <a:ext cx="11664757" cy="1261884"/>
            <a:chOff x="526542" y="2992623"/>
            <a:chExt cx="11664757" cy="126188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53AAA09-C773-F7B4-89C2-68A7A5BF6C20}"/>
                </a:ext>
              </a:extLst>
            </p:cNvPr>
            <p:cNvGrpSpPr/>
            <p:nvPr/>
          </p:nvGrpSpPr>
          <p:grpSpPr>
            <a:xfrm>
              <a:off x="526542" y="2992623"/>
              <a:ext cx="3334964" cy="1261884"/>
              <a:chOff x="376066" y="2797146"/>
              <a:chExt cx="3334964" cy="126188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0520DD5-E857-A526-A72C-A81E3EA74F07}"/>
                  </a:ext>
                </a:extLst>
              </p:cNvPr>
              <p:cNvSpPr txBox="1"/>
              <p:nvPr/>
            </p:nvSpPr>
            <p:spPr>
              <a:xfrm>
                <a:off x="799313" y="2797146"/>
                <a:ext cx="2911717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MISP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[Yao et al., 2019] </a:t>
                </a:r>
                <a:r>
                  <a:rPr lang="en-US" sz="2400" dirty="0"/>
                  <a:t>Multiple choice questions.</a:t>
                </a:r>
                <a:endParaRPr lang="en-US" sz="2300" b="1" dirty="0"/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0A1B3920-ED94-C78A-EC7E-E47FDE9A50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66" y="2910399"/>
                <a:ext cx="421149" cy="475866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58864B1-974D-CFB3-4FA1-95F92359E844}"/>
                </a:ext>
              </a:extLst>
            </p:cNvPr>
            <p:cNvGrpSpPr/>
            <p:nvPr/>
          </p:nvGrpSpPr>
          <p:grpSpPr>
            <a:xfrm>
              <a:off x="4097790" y="2992623"/>
              <a:ext cx="3880965" cy="1261884"/>
              <a:chOff x="3974622" y="2748009"/>
              <a:chExt cx="3880965" cy="1261884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0407A1D9-0072-8F7D-4749-05A6F5337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74622" y="2861261"/>
                <a:ext cx="414299" cy="425345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C4BD392-D73D-07FA-AFFA-68EC2941AE51}"/>
                  </a:ext>
                </a:extLst>
              </p:cNvPr>
              <p:cNvSpPr txBox="1"/>
              <p:nvPr/>
            </p:nvSpPr>
            <p:spPr>
              <a:xfrm>
                <a:off x="4377854" y="2748009"/>
                <a:ext cx="3477733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DIY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Narechania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  <a:br>
                  <a:rPr lang="en-US" sz="2000" dirty="0">
                    <a:solidFill>
                      <a:srgbClr val="494949"/>
                    </a:solidFill>
                  </a:rPr>
                </a:br>
                <a:r>
                  <a:rPr lang="en-US" altLang="zh-CN" sz="2400" dirty="0"/>
                  <a:t>Small database</a:t>
                </a:r>
                <a:r>
                  <a:rPr lang="en-US" sz="2400" dirty="0"/>
                  <a:t>, NL, mappings, drop-downs</a:t>
                </a:r>
                <a:r>
                  <a:rPr lang="en-US" sz="2300" dirty="0"/>
                  <a:t>. 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21E5D84-4263-FE3E-5470-818E13897CE9}"/>
                </a:ext>
              </a:extLst>
            </p:cNvPr>
            <p:cNvGrpSpPr/>
            <p:nvPr/>
          </p:nvGrpSpPr>
          <p:grpSpPr>
            <a:xfrm>
              <a:off x="8004530" y="2992623"/>
              <a:ext cx="4186769" cy="892552"/>
              <a:chOff x="8050262" y="2747249"/>
              <a:chExt cx="4186769" cy="892552"/>
            </a:xfrm>
          </p:grpSpPr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28FCD64-4A25-F5B0-F0E2-C664926465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0262" y="2860502"/>
                <a:ext cx="425345" cy="42534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607F46D-6DA1-9F31-2BFC-A8CA1FE3EFEF}"/>
                  </a:ext>
                </a:extLst>
              </p:cNvPr>
              <p:cNvSpPr txBox="1"/>
              <p:nvPr/>
            </p:nvSpPr>
            <p:spPr>
              <a:xfrm>
                <a:off x="8476539" y="2747249"/>
                <a:ext cx="3760492" cy="892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 err="1"/>
                  <a:t>SQLVis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Miedema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 </a:t>
                </a:r>
                <a:r>
                  <a:rPr lang="en-US" altLang="zh-CN" sz="2400" dirty="0"/>
                  <a:t>Visualize SQL as graph.</a:t>
                </a:r>
                <a:endParaRPr lang="en-US" sz="2300" dirty="0"/>
              </a:p>
            </p:txBody>
          </p:sp>
        </p:grpSp>
      </p:grp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C900747-2A4F-D426-6747-99B36C9B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8870" y="6341284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8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65B46-537A-6786-04F5-2571F53E4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1B666-B113-DFCB-A4E9-F4DF360F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Interactive approaches are not effective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3B9133-CEEF-D5D9-B4C6-EE75242A4F28}"/>
              </a:ext>
            </a:extLst>
          </p:cNvPr>
          <p:cNvSpPr txBox="1"/>
          <p:nvPr/>
        </p:nvSpPr>
        <p:spPr>
          <a:xfrm>
            <a:off x="459364" y="1575264"/>
            <a:ext cx="11273272" cy="13181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A recent study </a:t>
            </a:r>
            <a:r>
              <a:rPr lang="en-US" altLang="zh-CN" sz="2800" kern="1200" dirty="0">
                <a:solidFill>
                  <a:schemeClr val="bg1">
                    <a:lumMod val="50000"/>
                  </a:schemeClr>
                </a:solidFill>
                <a:latin typeface="NimbusRomNo9L-Regu"/>
                <a:ea typeface="+mn-ea"/>
                <a:cs typeface="+mn-cs"/>
              </a:rPr>
              <a:t>[1]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NimbusRomNo9L-Regu"/>
              </a:rPr>
              <a:t> </a:t>
            </a:r>
            <a:r>
              <a:rPr lang="en-US" sz="2800" dirty="0"/>
              <a:t>shows these approaches don’t work well. </a:t>
            </a:r>
            <a:endParaRPr lang="en-US" sz="24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800" dirty="0"/>
              <a:t> Hard to understand the generated query and provide feedback.</a:t>
            </a:r>
            <a:endParaRPr lang="en-US" sz="2400" dirty="0"/>
          </a:p>
        </p:txBody>
      </p:sp>
      <p:graphicFrame>
        <p:nvGraphicFramePr>
          <p:cNvPr id="4" name="Google Shape;734;p35">
            <a:extLst>
              <a:ext uri="{FF2B5EF4-FFF2-40B4-BE49-F238E27FC236}">
                <a16:creationId xmlns:a16="http://schemas.microsoft.com/office/drawing/2014/main" id="{9CA5351E-4AD1-79AE-764D-0F3E39BD90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391094"/>
              </p:ext>
            </p:extLst>
          </p:nvPr>
        </p:nvGraphicFramePr>
        <p:xfrm>
          <a:off x="2348118" y="3253273"/>
          <a:ext cx="6947605" cy="226795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092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6035">
                  <a:extLst>
                    <a:ext uri="{9D8B030D-6E8A-4147-A177-3AD203B41FA5}">
                      <a16:colId xmlns:a16="http://schemas.microsoft.com/office/drawing/2014/main" val="1445237653"/>
                    </a:ext>
                  </a:extLst>
                </a:gridCol>
              </a:tblGrid>
              <a:tr h="5482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Accuracy</a:t>
                      </a: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lt1"/>
                          </a:solidFill>
                          <a:latin typeface="Roboto Medium"/>
                          <a:ea typeface="Roboto Medium"/>
                          <a:cs typeface="Roboto Medium"/>
                          <a:sym typeface="Roboto Medium"/>
                        </a:rPr>
                        <a:t>SD</a:t>
                      </a:r>
                      <a:endParaRPr sz="2400" dirty="0">
                        <a:solidFill>
                          <a:schemeClr val="lt1"/>
                        </a:solidFill>
                        <a:latin typeface="Roboto Medium"/>
                        <a:ea typeface="Roboto Medium"/>
                        <a:cs typeface="Roboto Medium"/>
                        <a:sym typeface="Roboto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699C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Manual Edit SQL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0.55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0.48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MISP </a:t>
                      </a:r>
                      <a:r>
                        <a:rPr lang="da-DK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[Yao et al., 2019]</a:t>
                      </a:r>
                      <a:endParaRPr lang="da-DK"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0.53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0.51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DIY 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</a:t>
                      </a:r>
                      <a:r>
                        <a:rPr lang="en-US" altLang="zh-CN" sz="24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Narechania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et al., 2021]</a:t>
                      </a: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0.56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0.51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91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SQLVis 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[</a:t>
                      </a:r>
                      <a:r>
                        <a:rPr lang="en-US" altLang="zh-CN" sz="2400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Miedema</a:t>
                      </a:r>
                      <a:r>
                        <a:rPr lang="en-US" sz="240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et al., 2021]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0.60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>
                          <a:solidFill>
                            <a:schemeClr val="dk1"/>
                          </a:solidFill>
                          <a:latin typeface="Inconsolata Medium"/>
                          <a:ea typeface="Inconsolata Medium"/>
                          <a:cs typeface="Inconsolata Medium"/>
                          <a:sym typeface="Inconsolata Medium"/>
                        </a:rPr>
                        <a:t>0.50</a:t>
                      </a:r>
                      <a:endParaRPr sz="2400" dirty="0">
                        <a:solidFill>
                          <a:schemeClr val="dk1"/>
                        </a:solidFill>
                        <a:latin typeface="Inconsolata Medium"/>
                        <a:ea typeface="Inconsolata Medium"/>
                        <a:cs typeface="Inconsolata Medium"/>
                        <a:sym typeface="Inconsolata Medium"/>
                      </a:endParaRPr>
                    </a:p>
                  </a:txBody>
                  <a:tcPr marL="91425" marR="91425" marT="27425" marB="27425" anchor="ctr">
                    <a:lnL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0094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AA8EC1E-9AB5-00A3-EACB-19055C7D0BB1}"/>
              </a:ext>
            </a:extLst>
          </p:cNvPr>
          <p:cNvSpPr txBox="1"/>
          <p:nvPr/>
        </p:nvSpPr>
        <p:spPr>
          <a:xfrm>
            <a:off x="132538" y="6098025"/>
            <a:ext cx="113455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[1] Ning, Z., Zhang, Z., Sun, T., Tian, Y., Zhang, T., &amp; Li, T. J.-J. </a:t>
            </a:r>
            <a:r>
              <a:rPr lang="en-US" sz="2000" i="1" dirty="0"/>
              <a:t>An empirical study of model errors and user error discovery and repair strategies in natural language database queries </a:t>
            </a:r>
            <a:r>
              <a:rPr lang="en-US" sz="2000" dirty="0"/>
              <a:t>(IUI’23)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34D0C8-5E9B-967F-E4C9-D992DB59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7953" y="6356350"/>
            <a:ext cx="2743200" cy="365125"/>
          </a:xfrm>
        </p:spPr>
        <p:txBody>
          <a:bodyPr/>
          <a:lstStyle/>
          <a:p>
            <a:r>
              <a:rPr lang="en-US" dirty="0"/>
              <a:t> </a:t>
            </a:r>
            <a:fld id="{35B10C45-F7C9-4F94-B696-5EFEE3D50BA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04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B1A05-C7AF-F564-89E1-79628920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4DC8C-C039-1B8F-3B66-48341A850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121" y="40603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Limitations of Existing Interactive Approaches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4FA0B4E-938C-8D1B-77AD-8297E129510D}"/>
              </a:ext>
            </a:extLst>
          </p:cNvPr>
          <p:cNvGrpSpPr/>
          <p:nvPr/>
        </p:nvGrpSpPr>
        <p:grpSpPr>
          <a:xfrm>
            <a:off x="564121" y="2164924"/>
            <a:ext cx="11664757" cy="846386"/>
            <a:chOff x="526542" y="2992623"/>
            <a:chExt cx="11664757" cy="84638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55F8252-6129-313B-F6E9-C8DCC61EC80D}"/>
                </a:ext>
              </a:extLst>
            </p:cNvPr>
            <p:cNvGrpSpPr/>
            <p:nvPr/>
          </p:nvGrpSpPr>
          <p:grpSpPr>
            <a:xfrm>
              <a:off x="526542" y="2992623"/>
              <a:ext cx="3334964" cy="589119"/>
              <a:chOff x="376066" y="2797146"/>
              <a:chExt cx="3334964" cy="58911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9F5DDEEB-9C6C-4033-076E-E5ECF80CB4C2}"/>
                  </a:ext>
                </a:extLst>
              </p:cNvPr>
              <p:cNvSpPr txBox="1"/>
              <p:nvPr/>
            </p:nvSpPr>
            <p:spPr>
              <a:xfrm>
                <a:off x="799313" y="2797146"/>
                <a:ext cx="2911717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MISP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[Yao et al., 2019]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65E8305-0F5E-0464-8028-57A2CDF58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6066" y="2910399"/>
                <a:ext cx="421149" cy="475866"/>
              </a:xfrm>
              <a:prstGeom prst="rect">
                <a:avLst/>
              </a:prstGeom>
            </p:spPr>
          </p:pic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6044AF3-5627-8556-10A6-A5E8FDDDEDA2}"/>
                </a:ext>
              </a:extLst>
            </p:cNvPr>
            <p:cNvGrpSpPr/>
            <p:nvPr/>
          </p:nvGrpSpPr>
          <p:grpSpPr>
            <a:xfrm>
              <a:off x="4042770" y="2992623"/>
              <a:ext cx="3892032" cy="846386"/>
              <a:chOff x="3919602" y="2748009"/>
              <a:chExt cx="3892032" cy="846386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7BFD6FEF-69AE-B911-537C-B340F1903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9602" y="2861262"/>
                <a:ext cx="414299" cy="425345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1396698-CF93-1934-3DD0-0DCB00A0CF24}"/>
                  </a:ext>
                </a:extLst>
              </p:cNvPr>
              <p:cNvSpPr txBox="1"/>
              <p:nvPr/>
            </p:nvSpPr>
            <p:spPr>
              <a:xfrm>
                <a:off x="4333901" y="2748009"/>
                <a:ext cx="3477733" cy="8463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/>
                  <a:t>DIY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Narechania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  <a:br>
                  <a:rPr lang="en-US" sz="2300" dirty="0">
                    <a:solidFill>
                      <a:srgbClr val="494949"/>
                    </a:solidFill>
                  </a:rPr>
                </a:br>
                <a:endParaRPr lang="en-US" sz="2300" dirty="0">
                  <a:solidFill>
                    <a:srgbClr val="494949"/>
                  </a:solidFill>
                </a:endParaRP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2BCC27D-2738-5616-9F17-35E45151FB54}"/>
                </a:ext>
              </a:extLst>
            </p:cNvPr>
            <p:cNvGrpSpPr/>
            <p:nvPr/>
          </p:nvGrpSpPr>
          <p:grpSpPr>
            <a:xfrm>
              <a:off x="8004530" y="2992623"/>
              <a:ext cx="4186769" cy="538598"/>
              <a:chOff x="8050262" y="2747249"/>
              <a:chExt cx="4186769" cy="538598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E9BB4371-AA40-3DAD-7BC1-6ABD03044D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50262" y="2860502"/>
                <a:ext cx="425345" cy="425345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A108513-C47B-44BE-1490-44855D06695A}"/>
                  </a:ext>
                </a:extLst>
              </p:cNvPr>
              <p:cNvSpPr txBox="1"/>
              <p:nvPr/>
            </p:nvSpPr>
            <p:spPr>
              <a:xfrm>
                <a:off x="8476539" y="2747249"/>
                <a:ext cx="3760492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600" b="1" dirty="0" err="1"/>
                  <a:t>SQLVis</a:t>
                </a:r>
                <a:r>
                  <a:rPr lang="en-US" sz="2300" b="1" dirty="0"/>
                  <a:t> </a:t>
                </a:r>
                <a:r>
                  <a:rPr lang="en-US" sz="2000" dirty="0">
                    <a:solidFill>
                      <a:srgbClr val="494949"/>
                    </a:solidFill>
                  </a:rPr>
                  <a:t>[</a:t>
                </a:r>
                <a:r>
                  <a:rPr lang="en-US" altLang="zh-CN" sz="2000" dirty="0" err="1">
                    <a:solidFill>
                      <a:srgbClr val="494949"/>
                    </a:solidFill>
                  </a:rPr>
                  <a:t>Miedema</a:t>
                </a:r>
                <a:r>
                  <a:rPr lang="en-US" sz="2000" dirty="0">
                    <a:solidFill>
                      <a:srgbClr val="494949"/>
                    </a:solidFill>
                  </a:rPr>
                  <a:t> et al., 2021]</a:t>
                </a: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0CAC76A-9CFE-2C47-2768-2BB582DE4A43}"/>
              </a:ext>
            </a:extLst>
          </p:cNvPr>
          <p:cNvGrpSpPr/>
          <p:nvPr/>
        </p:nvGrpSpPr>
        <p:grpSpPr>
          <a:xfrm>
            <a:off x="445161" y="3164812"/>
            <a:ext cx="11480138" cy="1401211"/>
            <a:chOff x="445161" y="3164812"/>
            <a:chExt cx="11480138" cy="1401211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27A6983B-641A-DAE5-C11C-76A641734E2C}"/>
                </a:ext>
              </a:extLst>
            </p:cNvPr>
            <p:cNvSpPr/>
            <p:nvPr/>
          </p:nvSpPr>
          <p:spPr>
            <a:xfrm>
              <a:off x="564121" y="3894172"/>
              <a:ext cx="11361178" cy="671851"/>
            </a:xfrm>
            <a:prstGeom prst="roundRect">
              <a:avLst>
                <a:gd name="adj" fmla="val 7565"/>
              </a:avLst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ADEF32A8-3514-D9D5-A06D-7C1318B212B1}"/>
                </a:ext>
              </a:extLst>
            </p:cNvPr>
            <p:cNvGrpSpPr/>
            <p:nvPr/>
          </p:nvGrpSpPr>
          <p:grpSpPr>
            <a:xfrm>
              <a:off x="985270" y="3990165"/>
              <a:ext cx="10835179" cy="471637"/>
              <a:chOff x="1240515" y="4542871"/>
              <a:chExt cx="10835179" cy="471637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AB809B-9AED-9144-6DD2-37A5011B81A8}"/>
                  </a:ext>
                </a:extLst>
              </p:cNvPr>
              <p:cNvSpPr txBox="1"/>
              <p:nvPr/>
            </p:nvSpPr>
            <p:spPr>
              <a:xfrm>
                <a:off x="1240515" y="4542871"/>
                <a:ext cx="24630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No </a:t>
                </a:r>
                <a:r>
                  <a:rPr lang="en-US" sz="2400" i="1" u="none" strike="noStrike" baseline="0" dirty="0">
                    <a:solidFill>
                      <a:srgbClr val="C00000"/>
                    </a:solidFill>
                    <a:latin typeface="LinLibertineT"/>
                  </a:rPr>
                  <a:t>explanations</a:t>
                </a:r>
                <a:endParaRPr lang="en-US" sz="2400" i="1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826B124-E899-2E0C-CDE5-DB83B9C83312}"/>
                  </a:ext>
                </a:extLst>
              </p:cNvPr>
              <p:cNvSpPr txBox="1"/>
              <p:nvPr/>
            </p:nvSpPr>
            <p:spPr>
              <a:xfrm>
                <a:off x="4194539" y="4552843"/>
                <a:ext cx="40372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Small database is </a:t>
                </a:r>
                <a:r>
                  <a:rPr lang="en-US" altLang="zh-CN" sz="2400" i="1" dirty="0">
                    <a:solidFill>
                      <a:srgbClr val="C00000"/>
                    </a:solidFill>
                    <a:latin typeface="LinLibertineT"/>
                  </a:rPr>
                  <a:t>in</a:t>
                </a:r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consistent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E01A2F-DE26-B2DA-0FEE-2698C81A8A84}"/>
                  </a:ext>
                </a:extLst>
              </p:cNvPr>
              <p:cNvSpPr txBox="1"/>
              <p:nvPr/>
            </p:nvSpPr>
            <p:spPr>
              <a:xfrm>
                <a:off x="8124902" y="4552843"/>
                <a:ext cx="395079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400" i="1" dirty="0">
                    <a:solidFill>
                      <a:srgbClr val="C00000"/>
                    </a:solidFill>
                    <a:latin typeface="LinLibertineT"/>
                  </a:rPr>
                  <a:t>Graph is overwhelming</a:t>
                </a:r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E94FD6E-4931-270C-6FEB-B324D4C9F084}"/>
                </a:ext>
              </a:extLst>
            </p:cNvPr>
            <p:cNvSpPr txBox="1"/>
            <p:nvPr/>
          </p:nvSpPr>
          <p:spPr>
            <a:xfrm>
              <a:off x="445161" y="3164812"/>
              <a:ext cx="47201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</a:rPr>
                <a:t>Limited Explanations</a:t>
              </a:r>
              <a:endParaRPr lang="en-US" sz="28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5F0B17F3-4C1A-E2FB-D576-72B57DD74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2099" y="6363475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3E4F215-01BA-D940-BFD1-0705558E33BE}"/>
              </a:ext>
            </a:extLst>
          </p:cNvPr>
          <p:cNvGrpSpPr/>
          <p:nvPr/>
        </p:nvGrpSpPr>
        <p:grpSpPr>
          <a:xfrm>
            <a:off x="471222" y="4671988"/>
            <a:ext cx="11454077" cy="1313217"/>
            <a:chOff x="471222" y="4671988"/>
            <a:chExt cx="11454077" cy="1313217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6078025C-D86D-2C72-6B52-1F8F717B0650}"/>
                </a:ext>
              </a:extLst>
            </p:cNvPr>
            <p:cNvSpPr txBox="1"/>
            <p:nvPr/>
          </p:nvSpPr>
          <p:spPr>
            <a:xfrm>
              <a:off x="471222" y="4671988"/>
              <a:ext cx="4720167" cy="6718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</a:rPr>
                <a:t>Constrained Feedbacks</a:t>
              </a:r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A681D312-28C3-E8E6-6557-C61E21020DF3}"/>
                </a:ext>
              </a:extLst>
            </p:cNvPr>
            <p:cNvGrpSpPr/>
            <p:nvPr/>
          </p:nvGrpSpPr>
          <p:grpSpPr>
            <a:xfrm>
              <a:off x="564121" y="5313354"/>
              <a:ext cx="11361178" cy="671851"/>
              <a:chOff x="424422" y="5404609"/>
              <a:chExt cx="11361178" cy="671851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F355304F-A8E7-43D4-3988-BACCA0BE7701}"/>
                  </a:ext>
                </a:extLst>
              </p:cNvPr>
              <p:cNvGrpSpPr/>
              <p:nvPr/>
            </p:nvGrpSpPr>
            <p:grpSpPr>
              <a:xfrm>
                <a:off x="523179" y="5509703"/>
                <a:ext cx="10920923" cy="482613"/>
                <a:chOff x="340654" y="4609941"/>
                <a:chExt cx="10920923" cy="482613"/>
              </a:xfrm>
            </p:grpSpPr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31258AC-9C9A-F53F-51DA-D3603480A589}"/>
                    </a:ext>
                  </a:extLst>
                </p:cNvPr>
                <p:cNvSpPr txBox="1"/>
                <p:nvPr/>
              </p:nvSpPr>
              <p:spPr>
                <a:xfrm>
                  <a:off x="340654" y="4609941"/>
                  <a:ext cx="377673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u="none" strike="noStrike" baseline="0" dirty="0">
                      <a:solidFill>
                        <a:srgbClr val="C00000"/>
                      </a:solidFill>
                      <a:latin typeface="LinLibertineT"/>
                    </a:rPr>
                    <a:t>Passively answer questions</a:t>
                  </a:r>
                  <a:endParaRPr lang="en-US" sz="2400" i="1" dirty="0">
                    <a:solidFill>
                      <a:srgbClr val="C00000"/>
                    </a:solidFill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7724DD4E-550F-83A6-558F-A5F4DE3274BF}"/>
                    </a:ext>
                  </a:extLst>
                </p:cNvPr>
                <p:cNvSpPr txBox="1"/>
                <p:nvPr/>
              </p:nvSpPr>
              <p:spPr>
                <a:xfrm>
                  <a:off x="4094150" y="4625182"/>
                  <a:ext cx="3625735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dirty="0">
                      <a:solidFill>
                        <a:srgbClr val="C00000"/>
                      </a:solidFill>
                      <a:latin typeface="LinLibertineT"/>
                    </a:rPr>
                    <a:t>Only simple edits</a:t>
                  </a: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27BAC471-DDEB-AAC2-6A5E-DBC55726FED5}"/>
                    </a:ext>
                  </a:extLst>
                </p:cNvPr>
                <p:cNvSpPr txBox="1"/>
                <p:nvPr/>
              </p:nvSpPr>
              <p:spPr>
                <a:xfrm>
                  <a:off x="8058374" y="4630889"/>
                  <a:ext cx="3203203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2400" i="1" dirty="0">
                      <a:solidFill>
                        <a:srgbClr val="C00000"/>
                      </a:solidFill>
                      <a:latin typeface="LinLibertineT"/>
                    </a:rPr>
                    <a:t>No feedback</a:t>
                  </a:r>
                </a:p>
              </p:txBody>
            </p:sp>
          </p:grp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F196A3F7-07E6-6775-A80E-1DCB736CDB02}"/>
                  </a:ext>
                </a:extLst>
              </p:cNvPr>
              <p:cNvSpPr/>
              <p:nvPr/>
            </p:nvSpPr>
            <p:spPr>
              <a:xfrm>
                <a:off x="424422" y="5404609"/>
                <a:ext cx="11361178" cy="671851"/>
              </a:xfrm>
              <a:prstGeom prst="roundRect">
                <a:avLst>
                  <a:gd name="adj" fmla="val 7565"/>
                </a:avLst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7523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46060-7D6B-3A48-85E4-9C7497C52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F258-414C-3562-829B-6AAC5124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7" y="36440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600" dirty="0">
                <a:latin typeface="Helvetica" panose="020B0604020202020204" pitchFamily="34" charset="0"/>
                <a:cs typeface="Helvetica" panose="020B0604020202020204" pitchFamily="34" charset="0"/>
              </a:rPr>
              <a:t>Grounding Theory in Communication</a:t>
            </a: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F92C9C-8565-29E6-27ED-5A5AB34BD6A4}"/>
              </a:ext>
            </a:extLst>
          </p:cNvPr>
          <p:cNvSpPr txBox="1"/>
          <p:nvPr/>
        </p:nvSpPr>
        <p:spPr>
          <a:xfrm>
            <a:off x="7820054" y="5388340"/>
            <a:ext cx="251966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00" dirty="0">
                <a:solidFill>
                  <a:schemeClr val="bg1">
                    <a:lumMod val="50000"/>
                  </a:schemeClr>
                </a:solidFill>
              </a:rPr>
              <a:t>Common Ground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C076BA-4DF6-49B2-B740-7F9C42BACBB4}"/>
              </a:ext>
            </a:extLst>
          </p:cNvPr>
          <p:cNvGrpSpPr/>
          <p:nvPr/>
        </p:nvGrpSpPr>
        <p:grpSpPr>
          <a:xfrm>
            <a:off x="6267412" y="2577238"/>
            <a:ext cx="1294043" cy="1817263"/>
            <a:chOff x="6038554" y="2119331"/>
            <a:chExt cx="1294043" cy="18172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7E695B-42E6-6134-A440-38C4661A357A}"/>
                </a:ext>
              </a:extLst>
            </p:cNvPr>
            <p:cNvSpPr txBox="1"/>
            <p:nvPr/>
          </p:nvSpPr>
          <p:spPr>
            <a:xfrm>
              <a:off x="6086743" y="3413374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33D3804-2ED0-EC03-A760-C98879462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554" y="2119331"/>
              <a:ext cx="1294043" cy="1294043"/>
            </a:xfrm>
            <a:prstGeom prst="rect">
              <a:avLst/>
            </a:prstGeom>
          </p:spPr>
        </p:pic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92134BB6-0898-FF0A-A11F-A9A8251687A2}"/>
              </a:ext>
            </a:extLst>
          </p:cNvPr>
          <p:cNvSpPr txBox="1"/>
          <p:nvPr/>
        </p:nvSpPr>
        <p:spPr>
          <a:xfrm>
            <a:off x="896233" y="2273877"/>
            <a:ext cx="465523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  </a:t>
            </a:r>
            <a:r>
              <a:rPr lang="en-US" altLang="zh-CN" sz="2800" dirty="0"/>
              <a:t>Mutual Understanding</a:t>
            </a:r>
            <a:endParaRPr lang="en-US" sz="2800" dirty="0"/>
          </a:p>
          <a:p>
            <a:pPr lvl="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b="1" dirty="0"/>
              <a:t>  </a:t>
            </a:r>
            <a:r>
              <a:rPr lang="en-US" sz="2800" dirty="0"/>
              <a:t>Common ground</a:t>
            </a:r>
            <a:br>
              <a:rPr lang="en-US" sz="2800" b="1" dirty="0"/>
            </a:br>
            <a:endParaRPr lang="en-US" sz="600" b="1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sz="2400" dirty="0"/>
              <a:t>Shared knowledge</a:t>
            </a:r>
            <a:br>
              <a:rPr lang="en-US" sz="2400" dirty="0"/>
            </a:br>
            <a:endParaRPr lang="en-US" sz="1100" dirty="0"/>
          </a:p>
          <a:p>
            <a:pPr marL="914400" lvl="1" indent="-457200">
              <a:buFont typeface="Wingdings" panose="05000000000000000000" pitchFamily="2" charset="2"/>
              <a:buChar char="§"/>
            </a:pPr>
            <a:r>
              <a:rPr lang="en-US" altLang="zh-CN" sz="2400" dirty="0"/>
              <a:t>E</a:t>
            </a:r>
            <a:r>
              <a:rPr lang="en-US" sz="2400" dirty="0"/>
              <a:t>nsure messages interpreted correctly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FD2538-6C71-F812-FED6-703FC2F75178}"/>
              </a:ext>
            </a:extLst>
          </p:cNvPr>
          <p:cNvGrpSpPr/>
          <p:nvPr/>
        </p:nvGrpSpPr>
        <p:grpSpPr>
          <a:xfrm>
            <a:off x="10482872" y="2534639"/>
            <a:ext cx="1294043" cy="1788721"/>
            <a:chOff x="10373813" y="2134957"/>
            <a:chExt cx="1294043" cy="178872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CE71A82-86C0-4F91-FD7E-189F6F805C34}"/>
                </a:ext>
              </a:extLst>
            </p:cNvPr>
            <p:cNvSpPr txBox="1"/>
            <p:nvPr/>
          </p:nvSpPr>
          <p:spPr>
            <a:xfrm>
              <a:off x="10422002" y="3400458"/>
              <a:ext cx="12458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>
                      <a:lumMod val="50000"/>
                    </a:schemeClr>
                  </a:solidFill>
                </a:rPr>
                <a:t>Human</a:t>
              </a:r>
              <a:endParaRPr lang="en-US" sz="2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73D932-5C08-7A71-537F-904F38156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73813" y="2134957"/>
              <a:ext cx="1294043" cy="1294043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9E2C458-E06F-FD49-D9EC-4BA5954A66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2046670"/>
            <a:ext cx="888304" cy="8883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DED963-60CC-52FF-396C-173A6BA59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799462" y="2502737"/>
            <a:ext cx="888304" cy="888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54C5E3-C9E2-B152-A424-75BDFB911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3068511"/>
            <a:ext cx="888304" cy="888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9E71C9-9CAD-E512-EF47-9EF969D5C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09643" y="3436135"/>
            <a:ext cx="888304" cy="8883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AEB70F-FD4B-D1B7-E436-0333C1373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269" y="4037905"/>
            <a:ext cx="888304" cy="88830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5A82D80-E479-6DA3-5CE1-D1B60F7CDF24}"/>
              </a:ext>
            </a:extLst>
          </p:cNvPr>
          <p:cNvCxnSpPr>
            <a:cxnSpLocks/>
          </p:cNvCxnSpPr>
          <p:nvPr/>
        </p:nvCxnSpPr>
        <p:spPr>
          <a:xfrm>
            <a:off x="7737330" y="1695369"/>
            <a:ext cx="0" cy="41645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4F2D99-5EC8-6096-1F65-208BC5FD21D6}"/>
              </a:ext>
            </a:extLst>
          </p:cNvPr>
          <p:cNvCxnSpPr>
            <a:cxnSpLocks/>
          </p:cNvCxnSpPr>
          <p:nvPr/>
        </p:nvCxnSpPr>
        <p:spPr>
          <a:xfrm>
            <a:off x="10376722" y="1695370"/>
            <a:ext cx="0" cy="4164577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E6ABEEA-A0E9-B0FD-8D6A-71F3B4C6EC05}"/>
              </a:ext>
            </a:extLst>
          </p:cNvPr>
          <p:cNvSpPr txBox="1"/>
          <p:nvPr/>
        </p:nvSpPr>
        <p:spPr>
          <a:xfrm>
            <a:off x="115447" y="6199060"/>
            <a:ext cx="7174815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400" dirty="0">
                <a:solidFill>
                  <a:srgbClr val="494949"/>
                </a:solidFill>
              </a:rPr>
              <a:t>Grounding in Communication [Clark et al. 1991]</a:t>
            </a: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A4B3E5C2-C0A4-C068-F0F1-5F181113D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3353" y="6357734"/>
            <a:ext cx="2743200" cy="365125"/>
          </a:xfrm>
        </p:spPr>
        <p:txBody>
          <a:bodyPr/>
          <a:lstStyle/>
          <a:p>
            <a:fld id="{35B10C45-F7C9-4F94-B696-5EFEE3D50B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1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3D5185F-D449-B99B-5218-1802252584D5}"/>
              </a:ext>
            </a:extLst>
          </p:cNvPr>
          <p:cNvGrpSpPr/>
          <p:nvPr/>
        </p:nvGrpSpPr>
        <p:grpSpPr>
          <a:xfrm>
            <a:off x="-1181833" y="2469819"/>
            <a:ext cx="14135833" cy="2981878"/>
            <a:chOff x="-1181833" y="2469819"/>
            <a:chExt cx="14135833" cy="2981878"/>
          </a:xfrm>
        </p:grpSpPr>
        <p:grpSp>
          <p:nvGrpSpPr>
            <p:cNvPr id="317" name="Google Shape;317;p24"/>
            <p:cNvGrpSpPr/>
            <p:nvPr/>
          </p:nvGrpSpPr>
          <p:grpSpPr>
            <a:xfrm>
              <a:off x="-1181833" y="2469819"/>
              <a:ext cx="12775600" cy="2282148"/>
              <a:chOff x="-886375" y="1852364"/>
              <a:chExt cx="9581700" cy="1711611"/>
            </a:xfrm>
          </p:grpSpPr>
          <p:sp>
            <p:nvSpPr>
              <p:cNvPr id="318" name="Google Shape;318;p24"/>
              <p:cNvSpPr/>
              <p:nvPr/>
            </p:nvSpPr>
            <p:spPr>
              <a:xfrm>
                <a:off x="-886375" y="2485175"/>
                <a:ext cx="9581700" cy="1078800"/>
              </a:xfrm>
              <a:prstGeom prst="chevron">
                <a:avLst>
                  <a:gd name="adj" fmla="val 50000"/>
                </a:avLst>
              </a:prstGeom>
              <a:solidFill>
                <a:srgbClr val="FFF5F4"/>
              </a:solidFill>
              <a:ln>
                <a:noFill/>
              </a:ln>
            </p:spPr>
            <p:txBody>
              <a:bodyPr spcFirstLastPara="1" wrap="square" lIns="975333" tIns="121900" rIns="0" bIns="121900" anchor="ctr" anchorCtr="0">
                <a:noAutofit/>
              </a:bodyPr>
              <a:lstStyle/>
              <a:p>
                <a:endParaRPr sz="2267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  <p:sp>
            <p:nvSpPr>
              <p:cNvPr id="319" name="Google Shape;319;p24"/>
              <p:cNvSpPr/>
              <p:nvPr/>
            </p:nvSpPr>
            <p:spPr>
              <a:xfrm>
                <a:off x="-886375" y="1852364"/>
                <a:ext cx="9043200" cy="1208400"/>
              </a:xfrm>
              <a:prstGeom prst="snip1Rect">
                <a:avLst>
                  <a:gd name="adj" fmla="val 50000"/>
                </a:avLst>
              </a:prstGeom>
              <a:solidFill>
                <a:srgbClr val="FFF5F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2267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24"/>
              <p:cNvSpPr txBox="1"/>
              <p:nvPr/>
            </p:nvSpPr>
            <p:spPr>
              <a:xfrm>
                <a:off x="114061" y="1902067"/>
                <a:ext cx="5340751" cy="5539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spAutoFit/>
              </a:bodyPr>
              <a:lstStyle/>
              <a:p>
                <a:r>
                  <a:rPr lang="en-US" altLang="zh-CN" sz="3200" dirty="0">
                    <a:solidFill>
                      <a:srgbClr val="872C2C"/>
                    </a:solidFill>
                    <a:latin typeface="Roboto Medium"/>
                    <a:ea typeface="Roboto Medium"/>
                    <a:cs typeface="Roboto Medium"/>
                    <a:sym typeface="Roboto Medium"/>
                  </a:rPr>
                  <a:t>Three Key features</a:t>
                </a:r>
                <a:endParaRPr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endParaRP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7E06436-C663-873E-C927-B9F0706A0978}"/>
                </a:ext>
              </a:extLst>
            </p:cNvPr>
            <p:cNvSpPr txBox="1"/>
            <p:nvPr/>
          </p:nvSpPr>
          <p:spPr>
            <a:xfrm>
              <a:off x="6248400" y="4866922"/>
              <a:ext cx="670560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rgbClr val="872C2C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inspired by </a:t>
              </a:r>
              <a:r>
                <a:rPr lang="en-US" altLang="zh-CN" sz="32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Grounding Theory</a:t>
              </a:r>
              <a:endParaRPr lang="en-US" sz="3200" dirty="0"/>
            </a:p>
          </p:txBody>
        </p:sp>
      </p:grpSp>
      <p:sp>
        <p:nvSpPr>
          <p:cNvPr id="321" name="Google Shape;321;p24"/>
          <p:cNvSpPr txBox="1">
            <a:spLocks noGrp="1"/>
          </p:cNvSpPr>
          <p:nvPr>
            <p:ph type="title"/>
          </p:nvPr>
        </p:nvSpPr>
        <p:spPr>
          <a:xfrm>
            <a:off x="415600" y="371767"/>
            <a:ext cx="11360800" cy="117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altLang="zh-CN" b="1" dirty="0" err="1"/>
              <a:t>SQLucid</a:t>
            </a:r>
            <a:r>
              <a:rPr lang="en" dirty="0"/>
              <a:t>: </a:t>
            </a:r>
            <a:r>
              <a:rPr lang="en-US" sz="2800" dirty="0">
                <a:latin typeface="Roboto"/>
                <a:ea typeface="Roboto"/>
                <a:cs typeface="Roboto"/>
                <a:sym typeface="Roboto"/>
              </a:rPr>
              <a:t>Grounding Natural Language Database Queries with Interactive Explanations</a:t>
            </a:r>
            <a:b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altLang="zh-CN" sz="800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b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altLang="zh-CN" sz="2933" dirty="0">
                <a:solidFill>
                  <a:schemeClr val="accent6">
                    <a:lumMod val="50000"/>
                  </a:schemeClr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endParaRPr sz="2300" i="1" dirty="0">
              <a:solidFill>
                <a:srgbClr val="525252"/>
              </a:solidFill>
              <a:ea typeface="Roboto"/>
              <a:sym typeface="Roboto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F52FC45-6422-7AD4-0D84-7102069DB6DE}"/>
              </a:ext>
            </a:extLst>
          </p:cNvPr>
          <p:cNvGrpSpPr/>
          <p:nvPr/>
        </p:nvGrpSpPr>
        <p:grpSpPr>
          <a:xfrm>
            <a:off x="7712800" y="3313567"/>
            <a:ext cx="4479200" cy="1438400"/>
            <a:chOff x="7712800" y="3313567"/>
            <a:chExt cx="4479200" cy="1438400"/>
          </a:xfrm>
        </p:grpSpPr>
        <p:sp>
          <p:nvSpPr>
            <p:cNvPr id="323" name="Google Shape;323;p24"/>
            <p:cNvSpPr/>
            <p:nvPr/>
          </p:nvSpPr>
          <p:spPr>
            <a:xfrm>
              <a:off x="7712800" y="3313567"/>
              <a:ext cx="4479200" cy="1438400"/>
            </a:xfrm>
            <a:prstGeom prst="chevron">
              <a:avLst>
                <a:gd name="adj" fmla="val 50000"/>
              </a:avLst>
            </a:prstGeom>
            <a:solidFill>
              <a:srgbClr val="A4C3D8"/>
            </a:solidFill>
            <a:ln>
              <a:noFill/>
            </a:ln>
          </p:spPr>
          <p:txBody>
            <a:bodyPr spcFirstLastPara="1" wrap="square" lIns="975333" tIns="121900" rIns="0" bIns="121900" anchor="ctr" anchorCtr="0">
              <a:no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Intermediate Query Results</a:t>
              </a:r>
              <a:endParaRPr sz="26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24" name="Google Shape;324;p24"/>
            <p:cNvSpPr txBox="1"/>
            <p:nvPr/>
          </p:nvSpPr>
          <p:spPr>
            <a:xfrm>
              <a:off x="8607333" y="3488823"/>
              <a:ext cx="656800" cy="1087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3373001" y="3313568"/>
            <a:ext cx="5203732" cy="1438400"/>
            <a:chOff x="2529751" y="2485175"/>
            <a:chExt cx="3902799" cy="1078800"/>
          </a:xfrm>
          <a:solidFill>
            <a:srgbClr val="83BC5C"/>
          </a:solidFill>
        </p:grpSpPr>
        <p:sp>
          <p:nvSpPr>
            <p:cNvPr id="326" name="Google Shape;326;p24"/>
            <p:cNvSpPr/>
            <p:nvPr/>
          </p:nvSpPr>
          <p:spPr>
            <a:xfrm>
              <a:off x="2529751" y="2485175"/>
              <a:ext cx="3902799" cy="1078800"/>
            </a:xfrm>
            <a:prstGeom prst="chevron">
              <a:avLst>
                <a:gd name="adj" fmla="val 50000"/>
              </a:avLst>
            </a:prstGeom>
            <a:solidFill>
              <a:srgbClr val="699CBF"/>
            </a:solidFill>
            <a:ln>
              <a:noFill/>
            </a:ln>
          </p:spPr>
          <p:txBody>
            <a:bodyPr spcFirstLastPara="1" wrap="square" lIns="1097267" tIns="121900" rIns="121900" bIns="121900" anchor="ctr" anchorCtr="0">
              <a:noAutofit/>
            </a:bodyPr>
            <a:lstStyle/>
            <a:p>
              <a:r>
                <a:rPr lang="en-US" altLang="zh-CN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Visual Correspondence</a:t>
              </a:r>
            </a:p>
          </p:txBody>
        </p:sp>
        <p:sp>
          <p:nvSpPr>
            <p:cNvPr id="327" name="Google Shape;327;p24"/>
            <p:cNvSpPr txBox="1"/>
            <p:nvPr/>
          </p:nvSpPr>
          <p:spPr>
            <a:xfrm>
              <a:off x="3277870" y="2616616"/>
              <a:ext cx="492600" cy="815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0" y="3314028"/>
            <a:ext cx="4247200" cy="1438400"/>
            <a:chOff x="0" y="2485522"/>
            <a:chExt cx="3185400" cy="1078800"/>
          </a:xfrm>
          <a:solidFill>
            <a:srgbClr val="699CBF"/>
          </a:solidFill>
        </p:grpSpPr>
        <p:sp>
          <p:nvSpPr>
            <p:cNvPr id="329" name="Google Shape;329;p24"/>
            <p:cNvSpPr/>
            <p:nvPr/>
          </p:nvSpPr>
          <p:spPr>
            <a:xfrm>
              <a:off x="0" y="2485522"/>
              <a:ext cx="3185400" cy="1078800"/>
            </a:xfrm>
            <a:prstGeom prst="homePlate">
              <a:avLst>
                <a:gd name="adj" fmla="val 50000"/>
              </a:avLst>
            </a:prstGeom>
            <a:solidFill>
              <a:srgbClr val="4982A9"/>
            </a:solidFill>
            <a:ln>
              <a:noFill/>
            </a:ln>
          </p:spPr>
          <p:txBody>
            <a:bodyPr spcFirstLastPara="1" wrap="square" lIns="1341100" tIns="121900" rIns="121900" bIns="121900" anchor="ctr" anchorCtr="0">
              <a:noAutofit/>
            </a:bodyPr>
            <a:lstStyle/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Editable</a:t>
              </a:r>
            </a:p>
            <a:p>
              <a:r>
                <a:rPr lang="en-US" sz="2600" dirty="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Step-by-step Explanation</a:t>
              </a:r>
              <a:endParaRPr sz="26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330" name="Google Shape;330;p24"/>
            <p:cNvSpPr txBox="1"/>
            <p:nvPr/>
          </p:nvSpPr>
          <p:spPr>
            <a:xfrm>
              <a:off x="374411" y="2616620"/>
              <a:ext cx="492600" cy="81562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spAutoFit/>
            </a:bodyPr>
            <a:lstStyle/>
            <a:p>
              <a:r>
                <a:rPr lang="en" sz="5467" b="1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5467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xfrm>
            <a:off x="11168200" y="6315433"/>
            <a:ext cx="1024000" cy="542400"/>
          </a:xfrm>
          <a:prstGeom prst="rect">
            <a:avLst/>
          </a:prstGeom>
        </p:spPr>
        <p:txBody>
          <a:bodyPr spcFirstLastPara="1" vert="horz" wrap="square" lIns="0" tIns="0" rIns="304800" bIns="0" rtlCol="0" anchor="ctr" anchorCtr="0">
            <a:norm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00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00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39962</TotalTime>
  <Words>1205</Words>
  <Application>Microsoft Macintosh PowerPoint</Application>
  <PresentationFormat>Widescreen</PresentationFormat>
  <Paragraphs>344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LinLibertineT</vt:lpstr>
      <vt:lpstr>NimbusRomNo9L-Regu</vt:lpstr>
      <vt:lpstr>Arial</vt:lpstr>
      <vt:lpstr>Calibri</vt:lpstr>
      <vt:lpstr>Calibri Light</vt:lpstr>
      <vt:lpstr>Helvetica</vt:lpstr>
      <vt:lpstr>Inconsolata Medium</vt:lpstr>
      <vt:lpstr>Roboto</vt:lpstr>
      <vt:lpstr>Roboto Black</vt:lpstr>
      <vt:lpstr>Roboto Medium</vt:lpstr>
      <vt:lpstr>Wingdings</vt:lpstr>
      <vt:lpstr>Office Theme</vt:lpstr>
      <vt:lpstr>SQLucid: Grounding Natural Language Database Queries with Interactive Explanations</vt:lpstr>
      <vt:lpstr>There is a Growing Demand for Querying Databases</vt:lpstr>
      <vt:lpstr>NL Interfaces for Databases</vt:lpstr>
      <vt:lpstr>NL Interfaces may misinterpret user intents</vt:lpstr>
      <vt:lpstr>Interactive SQL Generation</vt:lpstr>
      <vt:lpstr>Interactive approaches are not effective</vt:lpstr>
      <vt:lpstr>Limitations of Existing Interactive Approaches</vt:lpstr>
      <vt:lpstr>Grounding Theory in Communication</vt:lpstr>
      <vt:lpstr>SQLucid: Grounding Natural Language Database Queries with Interactive Explanations        </vt:lpstr>
      <vt:lpstr>Interactive Explanation as Common Ground</vt:lpstr>
      <vt:lpstr>Step-by-step Explanation Generation Rules</vt:lpstr>
      <vt:lpstr>Visual Correspondence via Highlighting</vt:lpstr>
      <vt:lpstr>Visual Correspondence via Highlighting (UI)</vt:lpstr>
      <vt:lpstr>Intermediate Query Results</vt:lpstr>
      <vt:lpstr>Intermediate Query Results (UI)</vt:lpstr>
      <vt:lpstr>Edit Explanation to Give Feedback (UI)</vt:lpstr>
      <vt:lpstr>Text-to-clause model</vt:lpstr>
      <vt:lpstr>Evaluation</vt:lpstr>
      <vt:lpstr>User Study 1</vt:lpstr>
      <vt:lpstr>User Study 1 (Key Results)</vt:lpstr>
      <vt:lpstr>User Study 1 (Key Results)</vt:lpstr>
      <vt:lpstr>User Study 1 (Key Results)</vt:lpstr>
      <vt:lpstr>User Study 1 (Key Results)</vt:lpstr>
      <vt:lpstr>User Study 1 (Key Results)</vt:lpstr>
      <vt:lpstr>User Study 2</vt:lpstr>
      <vt:lpstr>User Study 2 (Key Results)</vt:lpstr>
      <vt:lpstr>User Study 2 (Key Results)</vt:lpstr>
      <vt:lpstr>User Study 2 (Key Results)</vt:lpstr>
      <vt:lpstr>Design Implications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Yuan Tian</dc:creator>
  <cp:lastModifiedBy>Yuan Tian</cp:lastModifiedBy>
  <cp:revision>2652</cp:revision>
  <dcterms:created xsi:type="dcterms:W3CDTF">2022-06-06T03:52:26Z</dcterms:created>
  <dcterms:modified xsi:type="dcterms:W3CDTF">2024-10-14T20:38:38Z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2023-11-10T19:00:49Z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483f6d88-4f1b-423d-a0df-2415f9d0b761</vt:lpwstr>
  </property>
  <property fmtid="{D5CDD505-2E9C-101B-9397-08002B2CF9AE}" pid="8" name="MSIP_Label_4044bd30-2ed7-4c9d-9d12-46200872a97b_ContentBits">
    <vt:lpwstr>0</vt:lpwstr>
  </property>
</Properties>
</file>